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79E22-E8A1-B17E-D9A9-F15E35170C44}" v="390" dt="2023-09-21T11:16:41.646"/>
    <p1510:client id="{E1F1F93E-BFBF-4043-848D-B366188EB5F1}" v="230" dt="2023-09-21T07:38:23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3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0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bing.com/ck/a?!&amp;&amp;p=558da69de39560cfJmltdHM9MTY5NTI1NDQwMCZpZ3VpZD0zZWUzZjQ3ZS0yMTgzLTY4ZGMtMzY5MS1lNTYzMjU4MzY2ZTkmaW5zaWQ9NTQ0OQ&amp;ptn=3&amp;hsh=3&amp;fclid=3ee3f47e-2183-68dc-3691-e563258366e9&amp;psq=me%c4%91unarodni+dan+ozonskog+omota%c4%8da+hrvatska&amp;u=a1aHR0cHM6Ly93d3cuaHpqei5oci9ha3R1YWxub3N0aS9zdmpldHNraS1kYW4tb3pvbmEv&amp;ntb=1" TargetMode="External"/><Relationship Id="rId4" Type="http://schemas.openxmlformats.org/officeDocument/2006/relationships/hyperlink" Target="https://www.bing.com/ck/a?!&amp;&amp;p=60db01a9bf48e215JmltdHM9MTY5NTI1NDQwMCZpZ3VpZD0zZWUzZjQ3ZS0yMTgzLTY4ZGMtMzY5MS1lNTYzMjU4MzY2ZTkmaW5zaWQ9NTQ0Ng&amp;ptn=3&amp;hsh=3&amp;fclid=3ee3f47e-2183-68dc-3691-e563258366e9&amp;psq=me%c4%91unarodni+dan+ozonskog+omota%c4%8da+hrvatska&amp;u=a1aHR0cHM6Ly9tZXRlby5oci9vYmphdmVfbmFqYXZlX25hdGplY2FqaS5waHA_c2VjdGlvbj1vbm4mcGFyYW09b2JqYXZlJmVsPXphbmltbGppdm9zdGkmZGFqPXpuMTMwOTIwMjE&amp;ntb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Kilometar" TargetMode="External"/><Relationship Id="rId13" Type="http://schemas.openxmlformats.org/officeDocument/2006/relationships/hyperlink" Target="https://hr.wikipedia.org/wiki/Perihel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hr.wikipedia.org/wiki/Terestri%C4%8Dki_planet" TargetMode="External"/><Relationship Id="rId12" Type="http://schemas.openxmlformats.org/officeDocument/2006/relationships/hyperlink" Target="https://hr.wikipedia.org/wiki/Elips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Sun%C4%8Dev_sustav" TargetMode="External"/><Relationship Id="rId11" Type="http://schemas.openxmlformats.org/officeDocument/2006/relationships/hyperlink" Target="https://hr.wikipedia.org/wiki/Zemljina_putanja" TargetMode="External"/><Relationship Id="rId5" Type="http://schemas.openxmlformats.org/officeDocument/2006/relationships/hyperlink" Target="https://hr.wikipedia.org/wiki/Sunce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s://hr.wikipedia.org/wiki/AJ" TargetMode="External"/><Relationship Id="rId4" Type="http://schemas.openxmlformats.org/officeDocument/2006/relationships/hyperlink" Target="https://hr.wikipedia.org/wiki/Planet" TargetMode="External"/><Relationship Id="rId9" Type="http://schemas.openxmlformats.org/officeDocument/2006/relationships/hyperlink" Target="https://hr.wikipedia.org/wiki/Astronomska_jedinica" TargetMode="External"/><Relationship Id="rId14" Type="http://schemas.openxmlformats.org/officeDocument/2006/relationships/hyperlink" Target="https://hr.wikipedia.org/wiki/Af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Op%C4%87a_teorija_relativnosti" TargetMode="External"/><Relationship Id="rId2" Type="http://schemas.openxmlformats.org/officeDocument/2006/relationships/hyperlink" Target="https://hr.wikipedia.org/wiki/Zakret_perihe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Zemlja#cite_note-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lamscience.com/environmental-pollution-caused-factories#:~:text=Naj%C4%8De%C5%A1%C4%87i%20tvorni%C4%8Dki%20zaga%C4%91iva%C4%8Di%20zraka%20su%20stakleni%C4%8Dki%20plinovi%20koji,zakiseljavanjem%20ki%C5%A1e%2C%20kemijskim%20izlijevanjima%20i%20odlaganjem%20toksi%C4%8Dnog%20otpada.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37FDDF72-DE39-4F99-A3C1-DD9D7815D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E4ECE80-3AD1-450C-B62A-98788F1939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E946716-AFD9-27F7-5176-E6791FFED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802" r="6" b="10865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9632603-447F-4389-863D-9820DB9915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45209" cy="6858001"/>
            <a:chOff x="6951981" y="0"/>
            <a:chExt cx="5245209" cy="685800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54F4BB5-9639-4525-A748-2B2D8FDB10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D9AF55E-83EF-4A42-A236-590299A7B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26841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cs typeface="Calibri Light"/>
              </a:rPr>
              <a:t>Međunarodni dan </a:t>
            </a:r>
            <a:r>
              <a:rPr lang="en-US" sz="5200" dirty="0" err="1">
                <a:solidFill>
                  <a:srgbClr val="FFFFFF"/>
                </a:solidFill>
                <a:cs typeface="Calibri Light"/>
              </a:rPr>
              <a:t>zaštite</a:t>
            </a:r>
            <a:r>
              <a:rPr lang="en-US" sz="52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5200" dirty="0" err="1">
                <a:solidFill>
                  <a:srgbClr val="FFFFFF"/>
                </a:solidFill>
                <a:cs typeface="Calibri Light"/>
              </a:rPr>
              <a:t>ozonskog</a:t>
            </a:r>
            <a:r>
              <a:rPr lang="en-US" sz="5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200" dirty="0" err="1">
                <a:solidFill>
                  <a:srgbClr val="FFFFFF"/>
                </a:solidFill>
                <a:cs typeface="Calibri Light"/>
              </a:rPr>
              <a:t>omotača</a:t>
            </a:r>
            <a:endParaRPr lang="en-US" sz="52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595" y="4069780"/>
            <a:ext cx="9608799" cy="1884089"/>
          </a:xfrm>
        </p:spPr>
        <p:txBody>
          <a:bodyPr anchor="t">
            <a:normAutofit/>
          </a:bodyPr>
          <a:lstStyle/>
          <a:p>
            <a:r>
              <a:rPr lang="en-US" sz="2200" dirty="0" err="1">
                <a:solidFill>
                  <a:srgbClr val="FFFFFF"/>
                </a:solidFill>
              </a:rPr>
              <a:t>Što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možemo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učiniti</a:t>
            </a:r>
            <a:r>
              <a:rPr lang="hr-HR" sz="2200" dirty="0" smtClean="0">
                <a:solidFill>
                  <a:srgbClr val="FFFFFF"/>
                </a:solidFill>
              </a:rPr>
              <a:t>?</a:t>
            </a:r>
            <a:endParaRPr lang="en-US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ED5E97A-D21B-4AA4-83CF-DA3A380E30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8AF5706D-4464-450F-93F4-853EDF68C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E0FB244-C158-43A9-AD7A-05DC5BB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1C2C50-FAD2-57C6-0457-0EF54EB4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47446"/>
            <a:ext cx="6256663" cy="6161033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000" dirty="0">
                <a:ea typeface="+mn-lt"/>
                <a:cs typeface="+mn-lt"/>
              </a:rPr>
              <a:t>16. </a:t>
            </a:r>
            <a:r>
              <a:rPr lang="en-US" sz="1000" dirty="0" err="1">
                <a:ea typeface="+mn-lt"/>
                <a:cs typeface="+mn-lt"/>
              </a:rPr>
              <a:t>rujna</a:t>
            </a:r>
            <a:endParaRPr lang="en-US" sz="1000" dirty="0" err="1"/>
          </a:p>
          <a:p>
            <a:pPr algn="just">
              <a:lnSpc>
                <a:spcPct val="100000"/>
              </a:lnSpc>
            </a:pPr>
            <a:r>
              <a:rPr lang="en-US" sz="6400" dirty="0" err="1" smtClean="0">
                <a:ea typeface="+mn-lt"/>
                <a:cs typeface="+mn-lt"/>
              </a:rPr>
              <a:t>Međunarodni</a:t>
            </a:r>
            <a:r>
              <a:rPr lang="en-US" sz="6400" dirty="0" smtClean="0">
                <a:ea typeface="+mn-lt"/>
                <a:cs typeface="+mn-lt"/>
              </a:rPr>
              <a:t> </a:t>
            </a:r>
            <a:r>
              <a:rPr lang="en-US" sz="6400" dirty="0">
                <a:ea typeface="+mn-lt"/>
                <a:cs typeface="+mn-lt"/>
              </a:rPr>
              <a:t>dan </a:t>
            </a:r>
            <a:r>
              <a:rPr lang="en-US" sz="6400" dirty="0" err="1">
                <a:ea typeface="+mn-lt"/>
                <a:cs typeface="+mn-lt"/>
              </a:rPr>
              <a:t>zaštite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ozonskog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sloja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obilježava</a:t>
            </a:r>
            <a:r>
              <a:rPr lang="en-US" sz="6400" dirty="0">
                <a:ea typeface="+mn-lt"/>
                <a:cs typeface="+mn-lt"/>
              </a:rPr>
              <a:t> se</a:t>
            </a:r>
            <a:r>
              <a:rPr lang="en-US" sz="6400" b="1" dirty="0">
                <a:ea typeface="+mn-lt"/>
                <a:cs typeface="+mn-lt"/>
              </a:rPr>
              <a:t> 16. </a:t>
            </a:r>
            <a:r>
              <a:rPr lang="en-US" sz="6400" b="1" dirty="0" err="1">
                <a:ea typeface="+mn-lt"/>
                <a:cs typeface="+mn-lt"/>
              </a:rPr>
              <a:t>rujna</a:t>
            </a:r>
            <a:r>
              <a:rPr lang="en-US" sz="6400" dirty="0">
                <a:ea typeface="+mn-lt"/>
                <a:cs typeface="+mn-lt"/>
              </a:rPr>
              <a:t> </a:t>
            </a:r>
            <a:r>
              <a:rPr lang="en-US" sz="6400" dirty="0" err="1">
                <a:ea typeface="+mn-lt"/>
                <a:cs typeface="+mn-lt"/>
              </a:rPr>
              <a:t>povodom</a:t>
            </a:r>
            <a:r>
              <a:rPr lang="en-US" sz="6400" dirty="0">
                <a:ea typeface="+mn-lt"/>
                <a:cs typeface="+mn-lt"/>
              </a:rPr>
              <a:t> 16. </a:t>
            </a:r>
            <a:r>
              <a:rPr lang="en-US" sz="6400" dirty="0" err="1">
                <a:ea typeface="+mn-lt"/>
                <a:cs typeface="+mn-lt"/>
              </a:rPr>
              <a:t>rujna</a:t>
            </a:r>
            <a:r>
              <a:rPr lang="en-US" sz="6400" dirty="0">
                <a:ea typeface="+mn-lt"/>
                <a:cs typeface="+mn-lt"/>
              </a:rPr>
              <a:t> 1987. </a:t>
            </a:r>
            <a:r>
              <a:rPr lang="en-US" sz="6400" dirty="0" err="1">
                <a:ea typeface="+mn-lt"/>
                <a:cs typeface="+mn-lt"/>
              </a:rPr>
              <a:t>kada</a:t>
            </a:r>
            <a:r>
              <a:rPr lang="en-US" sz="6400" dirty="0">
                <a:ea typeface="+mn-lt"/>
                <a:cs typeface="+mn-lt"/>
              </a:rPr>
              <a:t> je </a:t>
            </a:r>
            <a:r>
              <a:rPr lang="en-US" sz="6400" dirty="0" err="1">
                <a:ea typeface="+mn-lt"/>
                <a:cs typeface="+mn-lt"/>
              </a:rPr>
              <a:t>usvojen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Montrealski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protokol</a:t>
            </a:r>
            <a:r>
              <a:rPr lang="en-US" sz="6400" dirty="0">
                <a:ea typeface="+mn-lt"/>
                <a:cs typeface="+mn-lt"/>
              </a:rPr>
              <a:t> o </a:t>
            </a:r>
            <a:r>
              <a:rPr lang="en-US" sz="6400" dirty="0" err="1">
                <a:ea typeface="+mn-lt"/>
                <a:cs typeface="+mn-lt"/>
              </a:rPr>
              <a:t>tvarima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koje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oštećuju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ozonski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sloj</a:t>
            </a:r>
            <a:r>
              <a:rPr lang="en-US" sz="6400" dirty="0">
                <a:ea typeface="+mn-lt"/>
                <a:cs typeface="+mn-lt"/>
              </a:rPr>
              <a:t>. </a:t>
            </a:r>
            <a:r>
              <a:rPr lang="en-US" sz="6400" dirty="0" err="1">
                <a:ea typeface="+mn-lt"/>
                <a:cs typeface="+mn-lt"/>
              </a:rPr>
              <a:t>Ozonskim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slojem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naziva</a:t>
            </a:r>
            <a:r>
              <a:rPr lang="en-US" sz="6400" dirty="0">
                <a:ea typeface="+mn-lt"/>
                <a:cs typeface="+mn-lt"/>
              </a:rPr>
              <a:t> se </a:t>
            </a:r>
            <a:r>
              <a:rPr lang="en-US" sz="6400" dirty="0" err="1">
                <a:ea typeface="+mn-lt"/>
                <a:cs typeface="+mn-lt"/>
              </a:rPr>
              <a:t>sloj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atmosfere</a:t>
            </a:r>
            <a:r>
              <a:rPr lang="en-US" sz="6400" dirty="0">
                <a:ea typeface="+mn-lt"/>
                <a:cs typeface="+mn-lt"/>
              </a:rPr>
              <a:t> (</a:t>
            </a:r>
            <a:r>
              <a:rPr lang="en-US" sz="6400" dirty="0" err="1">
                <a:ea typeface="+mn-lt"/>
                <a:cs typeface="+mn-lt"/>
              </a:rPr>
              <a:t>između</a:t>
            </a:r>
            <a:r>
              <a:rPr lang="en-US" sz="6400" dirty="0">
                <a:ea typeface="+mn-lt"/>
                <a:cs typeface="+mn-lt"/>
              </a:rPr>
              <a:t> 20 </a:t>
            </a:r>
            <a:r>
              <a:rPr lang="en-US" sz="6400" dirty="0" err="1">
                <a:ea typeface="+mn-lt"/>
                <a:cs typeface="+mn-lt"/>
              </a:rPr>
              <a:t>i</a:t>
            </a:r>
            <a:r>
              <a:rPr lang="en-US" sz="6400" dirty="0">
                <a:ea typeface="+mn-lt"/>
                <a:cs typeface="+mn-lt"/>
              </a:rPr>
              <a:t> 25 km </a:t>
            </a:r>
            <a:r>
              <a:rPr lang="en-US" sz="6400" dirty="0" err="1">
                <a:ea typeface="+mn-lt"/>
                <a:cs typeface="+mn-lt"/>
              </a:rPr>
              <a:t>visine</a:t>
            </a:r>
            <a:r>
              <a:rPr lang="en-US" sz="6400" dirty="0">
                <a:ea typeface="+mn-lt"/>
                <a:cs typeface="+mn-lt"/>
              </a:rPr>
              <a:t>) </a:t>
            </a:r>
            <a:r>
              <a:rPr lang="en-US" sz="6400" dirty="0" err="1">
                <a:ea typeface="+mn-lt"/>
                <a:cs typeface="+mn-lt"/>
              </a:rPr>
              <a:t>unutar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kojeg</a:t>
            </a:r>
            <a:r>
              <a:rPr lang="en-US" sz="6400" dirty="0">
                <a:ea typeface="+mn-lt"/>
                <a:cs typeface="+mn-lt"/>
              </a:rPr>
              <a:t> je </a:t>
            </a:r>
            <a:r>
              <a:rPr lang="en-US" sz="6400" dirty="0" err="1">
                <a:ea typeface="+mn-lt"/>
                <a:cs typeface="+mn-lt"/>
              </a:rPr>
              <a:t>koncentracija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plina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ozona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 smtClean="0">
                <a:ea typeface="+mn-lt"/>
                <a:cs typeface="+mn-lt"/>
              </a:rPr>
              <a:t>najveća</a:t>
            </a:r>
            <a:r>
              <a:rPr lang="hr-HR" sz="6400" dirty="0" smtClean="0">
                <a:ea typeface="+mn-lt"/>
                <a:cs typeface="+mn-lt"/>
              </a:rPr>
              <a:t>. </a:t>
            </a:r>
            <a:endParaRPr lang="en-US" sz="6400" dirty="0"/>
          </a:p>
          <a:p>
            <a:pPr algn="just">
              <a:lnSpc>
                <a:spcPct val="100000"/>
              </a:lnSpc>
            </a:pPr>
            <a:r>
              <a:rPr lang="en-US" sz="6400" dirty="0">
                <a:hlinkClick r:id="rId4"/>
              </a:rPr>
              <a:t>DHMZ - Državni hidrometeor…</a:t>
            </a:r>
            <a:endParaRPr lang="en-US" sz="6400" dirty="0"/>
          </a:p>
          <a:p>
            <a:pPr algn="just">
              <a:lnSpc>
                <a:spcPct val="100000"/>
              </a:lnSpc>
            </a:pPr>
            <a:r>
              <a:rPr lang="en-US" sz="6400" dirty="0">
                <a:ea typeface="+mn-lt"/>
                <a:cs typeface="+mn-lt"/>
              </a:rPr>
              <a:t>meteo.hr</a:t>
            </a:r>
            <a:endParaRPr lang="en-US" sz="6400" dirty="0"/>
          </a:p>
          <a:p>
            <a:pPr algn="just">
              <a:lnSpc>
                <a:spcPct val="100000"/>
              </a:lnSpc>
            </a:pPr>
            <a:r>
              <a:rPr lang="en-US" sz="6400" dirty="0" err="1">
                <a:ea typeface="+mn-lt"/>
                <a:cs typeface="+mn-lt"/>
              </a:rPr>
              <a:t>Svjetski</a:t>
            </a:r>
            <a:r>
              <a:rPr lang="en-US" sz="6400" dirty="0">
                <a:ea typeface="+mn-lt"/>
                <a:cs typeface="+mn-lt"/>
              </a:rPr>
              <a:t> dan Ozona se </a:t>
            </a:r>
            <a:r>
              <a:rPr lang="en-US" sz="6400" dirty="0" err="1">
                <a:ea typeface="+mn-lt"/>
                <a:cs typeface="+mn-lt"/>
              </a:rPr>
              <a:t>obilježava</a:t>
            </a:r>
            <a:r>
              <a:rPr lang="en-US" sz="6400" b="1" dirty="0">
                <a:ea typeface="+mn-lt"/>
                <a:cs typeface="+mn-lt"/>
              </a:rPr>
              <a:t> 16. </a:t>
            </a:r>
            <a:r>
              <a:rPr lang="en-US" sz="6400" b="1" dirty="0" err="1">
                <a:ea typeface="+mn-lt"/>
                <a:cs typeface="+mn-lt"/>
              </a:rPr>
              <a:t>rujna</a:t>
            </a:r>
            <a:r>
              <a:rPr lang="en-US" sz="6400" dirty="0">
                <a:ea typeface="+mn-lt"/>
                <a:cs typeface="+mn-lt"/>
              </a:rPr>
              <a:t> u </a:t>
            </a:r>
            <a:r>
              <a:rPr lang="en-US" sz="6400" dirty="0" err="1">
                <a:ea typeface="+mn-lt"/>
                <a:cs typeface="+mn-lt"/>
              </a:rPr>
              <a:t>spomen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potpisivanja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najuspješnijeg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međunarodnog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sporazuma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kojim</a:t>
            </a:r>
            <a:r>
              <a:rPr lang="en-US" sz="6400" dirty="0">
                <a:ea typeface="+mn-lt"/>
                <a:cs typeface="+mn-lt"/>
              </a:rPr>
              <a:t> je </a:t>
            </a:r>
            <a:r>
              <a:rPr lang="en-US" sz="6400" dirty="0" err="1">
                <a:ea typeface="+mn-lt"/>
                <a:cs typeface="+mn-lt"/>
              </a:rPr>
              <a:t>omogućeno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spašavanje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ozonskog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sloja</a:t>
            </a:r>
            <a:r>
              <a:rPr lang="en-US" sz="6400" dirty="0">
                <a:ea typeface="+mn-lt"/>
                <a:cs typeface="+mn-lt"/>
              </a:rPr>
              <a:t> od </a:t>
            </a:r>
            <a:r>
              <a:rPr lang="en-US" sz="6400" dirty="0" err="1">
                <a:ea typeface="+mn-lt"/>
                <a:cs typeface="+mn-lt"/>
              </a:rPr>
              <a:t>negativnih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posljedica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ljudskog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djelovanja</a:t>
            </a:r>
            <a:r>
              <a:rPr lang="en-US" sz="6400" dirty="0">
                <a:ea typeface="+mn-lt"/>
                <a:cs typeface="+mn-lt"/>
              </a:rPr>
              <a:t>, </a:t>
            </a:r>
            <a:r>
              <a:rPr lang="en-US" sz="6400" dirty="0" err="1">
                <a:ea typeface="+mn-lt"/>
                <a:cs typeface="+mn-lt"/>
              </a:rPr>
              <a:t>Montrealskog</a:t>
            </a:r>
            <a:r>
              <a:rPr lang="en-US" sz="6400" dirty="0">
                <a:ea typeface="+mn-lt"/>
                <a:cs typeface="+mn-lt"/>
              </a:rPr>
              <a:t> </a:t>
            </a:r>
            <a:r>
              <a:rPr lang="en-US" sz="6400" dirty="0" err="1">
                <a:ea typeface="+mn-lt"/>
                <a:cs typeface="+mn-lt"/>
              </a:rPr>
              <a:t>protokola</a:t>
            </a:r>
            <a:r>
              <a:rPr lang="en-US" sz="6400" dirty="0">
                <a:ea typeface="+mn-lt"/>
                <a:cs typeface="+mn-lt"/>
              </a:rPr>
              <a:t> 1987. </a:t>
            </a:r>
            <a:r>
              <a:rPr lang="en-US" sz="6400" dirty="0" err="1">
                <a:ea typeface="+mn-lt"/>
                <a:cs typeface="+mn-lt"/>
              </a:rPr>
              <a:t>godine</a:t>
            </a:r>
            <a:r>
              <a:rPr lang="en-US" sz="6400" dirty="0">
                <a:ea typeface="+mn-lt"/>
                <a:cs typeface="+mn-lt"/>
              </a:rPr>
              <a:t>.</a:t>
            </a:r>
            <a:endParaRPr lang="en-US" sz="6400" dirty="0"/>
          </a:p>
          <a:p>
            <a:pPr algn="just">
              <a:lnSpc>
                <a:spcPct val="100000"/>
              </a:lnSpc>
            </a:pPr>
            <a:r>
              <a:rPr lang="en-US" sz="6400" dirty="0">
                <a:hlinkClick r:id="rId5"/>
              </a:rPr>
              <a:t>Svjetski dan Ozona | Hrvatsk…</a:t>
            </a:r>
            <a:endParaRPr lang="en-US" sz="6400" dirty="0"/>
          </a:p>
          <a:p>
            <a:pPr algn="just">
              <a:lnSpc>
                <a:spcPct val="100000"/>
              </a:lnSpc>
            </a:pPr>
            <a:r>
              <a:rPr lang="en-US" sz="6400" dirty="0">
                <a:ea typeface="+mn-lt"/>
                <a:cs typeface="+mn-lt"/>
              </a:rPr>
              <a:t>hzjz.hr</a:t>
            </a:r>
            <a:endParaRPr lang="en-US" sz="64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="" xmlns:a16="http://schemas.microsoft.com/office/drawing/2014/main" id="{C3ED1EBA-951C-6941-0FB4-E048F855F6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39" r="26724" b="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A4FB2F27-3F7D-440E-A905-86607A926A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F678C14-A033-4139-BCA9-8382B0396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489A2D2-B3AA-488C-B20E-15DBB97548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7C8EAD1A-FDD8-42C1-BC99-CCB0CC628B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E897C8CE-9AE7-4BB3-B76A-13264EA74A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EB9FD-C8BE-6283-4554-102D422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10606072" cy="190086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78D2F004-4161-C037-2456-AF871FBE7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2"/>
            <a:ext cx="5093599" cy="40276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Kad </a:t>
            </a:r>
            <a:r>
              <a:rPr lang="en-US" sz="1800" dirty="0" err="1"/>
              <a:t>bacamo</a:t>
            </a:r>
            <a:r>
              <a:rPr lang="en-US" sz="1800" dirty="0"/>
              <a:t> </a:t>
            </a:r>
            <a:r>
              <a:rPr lang="en-US" sz="1800" dirty="0" err="1"/>
              <a:t>smeće</a:t>
            </a:r>
            <a:r>
              <a:rPr lang="en-US" sz="1800" dirty="0"/>
              <a:t> I </a:t>
            </a:r>
            <a:r>
              <a:rPr lang="en-US" sz="1800" dirty="0" err="1"/>
              <a:t>neke</a:t>
            </a:r>
            <a:r>
              <a:rPr lang="en-US" sz="1800" dirty="0"/>
              <a:t> </a:t>
            </a:r>
            <a:r>
              <a:rPr lang="en-US" sz="1800" dirty="0" err="1"/>
              <a:t>uređaje</a:t>
            </a:r>
            <a:r>
              <a:rPr lang="en-US" sz="1800" dirty="0"/>
              <a:t> 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njih</a:t>
            </a:r>
            <a:r>
              <a:rPr lang="en-US" sz="1800" dirty="0"/>
              <a:t> </a:t>
            </a:r>
            <a:r>
              <a:rPr lang="en-US" sz="1800" dirty="0" err="1"/>
              <a:t>izlazi</a:t>
            </a:r>
            <a:r>
              <a:rPr lang="en-US" sz="1800" dirty="0"/>
              <a:t> </a:t>
            </a:r>
            <a:r>
              <a:rPr lang="en-US" sz="1800" dirty="0" err="1"/>
              <a:t>štetni</a:t>
            </a:r>
            <a:r>
              <a:rPr lang="en-US" sz="1800" dirty="0"/>
              <a:t> </a:t>
            </a:r>
            <a:r>
              <a:rPr lang="en-US" sz="1800" dirty="0" err="1"/>
              <a:t>plin</a:t>
            </a:r>
            <a:r>
              <a:rPr lang="en-US" sz="1800" dirty="0"/>
              <a:t> za </a:t>
            </a:r>
            <a:r>
              <a:rPr lang="en-US" sz="1800" dirty="0" err="1"/>
              <a:t>ozonski</a:t>
            </a:r>
            <a:r>
              <a:rPr lang="en-US" sz="1800" dirty="0"/>
              <a:t> </a:t>
            </a:r>
            <a:r>
              <a:rPr lang="en-US" sz="1800" dirty="0" err="1"/>
              <a:t>omotač.UV</a:t>
            </a:r>
            <a:r>
              <a:rPr lang="en-US" sz="1800" dirty="0"/>
              <a:t> </a:t>
            </a:r>
            <a:r>
              <a:rPr lang="en-US" sz="1800" dirty="0" err="1"/>
              <a:t>zračenje</a:t>
            </a:r>
            <a:r>
              <a:rPr lang="en-US" sz="1800" dirty="0"/>
              <a:t> </a:t>
            </a:r>
            <a:r>
              <a:rPr lang="en-US" sz="1800" dirty="0" err="1"/>
              <a:t>šteti</a:t>
            </a:r>
            <a:r>
              <a:rPr lang="en-US" sz="1800" dirty="0"/>
              <a:t> </a:t>
            </a:r>
            <a:r>
              <a:rPr lang="en-US" sz="1800" dirty="0" err="1"/>
              <a:t>zemlji</a:t>
            </a:r>
            <a:r>
              <a:rPr lang="en-US" sz="1800" dirty="0"/>
              <a:t>.</a:t>
            </a:r>
          </a:p>
        </p:txBody>
      </p:sp>
      <p:pic>
        <p:nvPicPr>
          <p:cNvPr id="8" name="Content Placeholder 7" descr="MEĐUNARODNI DAN ZAŠTITE OZONSKOG OMOTAČA | Radio DUX">
            <a:extLst>
              <a:ext uri="{FF2B5EF4-FFF2-40B4-BE49-F238E27FC236}">
                <a16:creationId xmlns="" xmlns:a16="http://schemas.microsoft.com/office/drawing/2014/main" id="{378FD495-E38C-EDD8-C499-EA9EF7062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22" r="3" b="3"/>
          <a:stretch/>
        </p:blipFill>
        <p:spPr>
          <a:xfrm>
            <a:off x="6626806" y="2590801"/>
            <a:ext cx="4817466" cy="34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ED5E97A-D21B-4AA4-83CF-DA3A380E30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8AF5706D-4464-450F-93F4-853EDF68C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3E0FB244-C158-43A9-AD7A-05DC5BB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5CB383-DE5D-97CB-AE5F-26E82B03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7" y="141294"/>
            <a:ext cx="5638800" cy="1569612"/>
          </a:xfrm>
        </p:spPr>
        <p:txBody>
          <a:bodyPr>
            <a:normAutofit/>
          </a:bodyPr>
          <a:lstStyle/>
          <a:p>
            <a:r>
              <a:rPr lang="en-US">
                <a:cs typeface="Sabon Next LT"/>
              </a:rPr>
              <a:t>Planet </a:t>
            </a:r>
            <a:r>
              <a:rPr lang="en-US" err="1">
                <a:cs typeface="Sabon Next LT"/>
              </a:rPr>
              <a:t>Zemlja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="" xmlns:a16="http://schemas.microsoft.com/office/drawing/2014/main" id="{70A8E26B-BB3C-57E1-3BBD-DC352A1E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2721634"/>
            <a:ext cx="5638437" cy="31561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000" b="1" dirty="0" err="1">
                <a:ea typeface="+mn-lt"/>
                <a:cs typeface="+mn-lt"/>
              </a:rPr>
              <a:t>Zemlja</a:t>
            </a:r>
            <a:r>
              <a:rPr lang="en-US" sz="2000" dirty="0">
                <a:ea typeface="+mn-lt"/>
                <a:cs typeface="+mn-lt"/>
              </a:rPr>
              <a:t> (</a:t>
            </a:r>
            <a:r>
              <a:rPr lang="en-US" sz="2000" dirty="0" err="1">
                <a:ea typeface="+mn-lt"/>
                <a:cs typeface="+mn-lt"/>
              </a:rPr>
              <a:t>astronomski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simbol</a:t>
            </a:r>
            <a:r>
              <a:rPr lang="en-US" sz="2000" dirty="0">
                <a:ea typeface="+mn-lt"/>
                <a:cs typeface="+mn-lt"/>
              </a:rPr>
              <a:t>: ) je </a:t>
            </a:r>
            <a:r>
              <a:rPr lang="en-US" sz="2000" dirty="0">
                <a:ea typeface="+mn-lt"/>
                <a:cs typeface="+mn-lt"/>
                <a:hlinkClick r:id="rId4"/>
              </a:rPr>
              <a:t>planet</a:t>
            </a:r>
            <a:r>
              <a:rPr lang="en-US" sz="2000" dirty="0">
                <a:ea typeface="+mn-lt"/>
                <a:cs typeface="+mn-lt"/>
              </a:rPr>
              <a:t> u </a:t>
            </a:r>
            <a:r>
              <a:rPr lang="en-US" sz="2000" dirty="0" err="1">
                <a:ea typeface="+mn-lt"/>
                <a:cs typeface="+mn-lt"/>
              </a:rPr>
              <a:t>sunčevom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sustavu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Treći</a:t>
            </a:r>
            <a:r>
              <a:rPr lang="en-US" sz="2000" dirty="0">
                <a:ea typeface="+mn-lt"/>
                <a:cs typeface="+mn-lt"/>
              </a:rPr>
              <a:t> je planet po </a:t>
            </a:r>
            <a:r>
              <a:rPr lang="en-US" sz="2000" dirty="0" err="1">
                <a:ea typeface="+mn-lt"/>
                <a:cs typeface="+mn-lt"/>
              </a:rPr>
              <a:t>redoslijedu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udaljenosti</a:t>
            </a:r>
            <a:r>
              <a:rPr lang="en-US" sz="2000" dirty="0">
                <a:ea typeface="+mn-lt"/>
                <a:cs typeface="+mn-lt"/>
              </a:rPr>
              <a:t> od </a:t>
            </a:r>
            <a:r>
              <a:rPr lang="en-US" sz="2000" dirty="0">
                <a:ea typeface="+mn-lt"/>
                <a:cs typeface="+mn-lt"/>
                <a:hlinkClick r:id="rId5"/>
              </a:rPr>
              <a:t>Sunca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najgušći</a:t>
            </a:r>
            <a:r>
              <a:rPr lang="en-US" sz="2000" dirty="0">
                <a:ea typeface="+mn-lt"/>
                <a:cs typeface="+mn-lt"/>
              </a:rPr>
              <a:t> planet u </a:t>
            </a:r>
            <a:r>
              <a:rPr lang="en-US" sz="2000" dirty="0">
                <a:ea typeface="+mn-lt"/>
                <a:cs typeface="+mn-lt"/>
                <a:hlinkClick r:id="rId6"/>
              </a:rPr>
              <a:t>Sunčevu sustavu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najveći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među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7"/>
              </a:rPr>
              <a:t>unutarnjim planetima</a:t>
            </a:r>
            <a:r>
              <a:rPr lang="en-US" sz="2000" dirty="0">
                <a:ea typeface="+mn-lt"/>
                <a:cs typeface="+mn-lt"/>
              </a:rPr>
              <a:t>. Prosječno je od </a:t>
            </a:r>
            <a:r>
              <a:rPr lang="en-US" sz="2000" dirty="0" err="1">
                <a:ea typeface="+mn-lt"/>
                <a:cs typeface="+mn-lt"/>
              </a:rPr>
              <a:t>Sunca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udaljen</a:t>
            </a:r>
            <a:r>
              <a:rPr lang="en-US" sz="2000" dirty="0">
                <a:ea typeface="+mn-lt"/>
                <a:cs typeface="+mn-lt"/>
              </a:rPr>
              <a:t> 149,6 </a:t>
            </a:r>
            <a:r>
              <a:rPr lang="en-US" sz="2000" dirty="0" err="1">
                <a:ea typeface="+mn-lt"/>
                <a:cs typeface="+mn-lt"/>
              </a:rPr>
              <a:t>milijuna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8"/>
              </a:rPr>
              <a:t>kilometara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uzima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9"/>
              </a:rPr>
              <a:t>astronomska jedinica</a:t>
            </a:r>
            <a:r>
              <a:rPr lang="en-US" sz="2000" dirty="0">
                <a:ea typeface="+mn-lt"/>
                <a:cs typeface="+mn-lt"/>
              </a:rPr>
              <a:t> (</a:t>
            </a:r>
            <a:r>
              <a:rPr lang="en-US" sz="2000" dirty="0">
                <a:ea typeface="+mn-lt"/>
                <a:cs typeface="+mn-lt"/>
                <a:hlinkClick r:id="rId10"/>
              </a:rPr>
              <a:t>AJ</a:t>
            </a:r>
            <a:r>
              <a:rPr lang="en-US" sz="2000" dirty="0">
                <a:ea typeface="+mn-lt"/>
                <a:cs typeface="+mn-lt"/>
              </a:rPr>
              <a:t>). </a:t>
            </a:r>
            <a:r>
              <a:rPr lang="en-US" sz="2000" dirty="0">
                <a:ea typeface="+mn-lt"/>
                <a:cs typeface="+mn-lt"/>
                <a:hlinkClick r:id="rId11"/>
              </a:rPr>
              <a:t>Zemljina putanja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nije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jako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izdužena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12"/>
              </a:rPr>
              <a:t>numerički ekscentricitet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Zemljine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staze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iznosi</a:t>
            </a:r>
            <a:r>
              <a:rPr lang="en-US" sz="2000" dirty="0">
                <a:ea typeface="+mn-lt"/>
                <a:cs typeface="+mn-lt"/>
              </a:rPr>
              <a:t> 0,016 79, </a:t>
            </a:r>
            <a:r>
              <a:rPr lang="en-US" sz="2000" dirty="0" err="1">
                <a:ea typeface="+mn-lt"/>
                <a:cs typeface="+mn-lt"/>
              </a:rPr>
              <a:t>zbog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čega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Zemlja</a:t>
            </a:r>
            <a:r>
              <a:rPr lang="en-US" sz="2000" dirty="0">
                <a:ea typeface="+mn-lt"/>
                <a:cs typeface="+mn-lt"/>
              </a:rPr>
              <a:t> Suncu </a:t>
            </a:r>
            <a:r>
              <a:rPr lang="en-US" sz="2000" dirty="0" err="1">
                <a:ea typeface="+mn-lt"/>
                <a:cs typeface="+mn-lt"/>
              </a:rPr>
              <a:t>približi</a:t>
            </a:r>
            <a:r>
              <a:rPr lang="en-US" sz="2000" dirty="0">
                <a:ea typeface="+mn-lt"/>
                <a:cs typeface="+mn-lt"/>
              </a:rPr>
              <a:t> za 2,5 </a:t>
            </a:r>
            <a:r>
              <a:rPr lang="en-US" sz="2000" dirty="0" err="1">
                <a:ea typeface="+mn-lt"/>
                <a:cs typeface="+mn-lt"/>
              </a:rPr>
              <a:t>milijuna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kilometara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>
                <a:ea typeface="+mn-lt"/>
                <a:cs typeface="+mn-lt"/>
                <a:hlinkClick r:id="rId13"/>
              </a:rPr>
              <a:t>perihel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oko</a:t>
            </a:r>
            <a:r>
              <a:rPr lang="en-US" sz="2000" dirty="0">
                <a:ea typeface="+mn-lt"/>
                <a:cs typeface="+mn-lt"/>
              </a:rPr>
              <a:t> 4. </a:t>
            </a:r>
            <a:r>
              <a:rPr lang="en-US" sz="2000" dirty="0" err="1">
                <a:ea typeface="+mn-lt"/>
                <a:cs typeface="+mn-lt"/>
              </a:rPr>
              <a:t>siječnja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dirty="0" err="1">
                <a:ea typeface="+mn-lt"/>
                <a:cs typeface="+mn-lt"/>
              </a:rPr>
              <a:t>ili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udalji</a:t>
            </a:r>
            <a:r>
              <a:rPr lang="en-US" sz="2000" dirty="0">
                <a:ea typeface="+mn-lt"/>
                <a:cs typeface="+mn-lt"/>
              </a:rPr>
              <a:t> za </a:t>
            </a:r>
            <a:r>
              <a:rPr lang="en-US" sz="2000" dirty="0" err="1">
                <a:ea typeface="+mn-lt"/>
                <a:cs typeface="+mn-lt"/>
              </a:rPr>
              <a:t>jednako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toliko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>
                <a:ea typeface="+mn-lt"/>
                <a:cs typeface="+mn-lt"/>
                <a:hlinkClick r:id="rId14"/>
              </a:rPr>
              <a:t>afel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oko</a:t>
            </a:r>
            <a:r>
              <a:rPr lang="en-US" sz="2000" dirty="0">
                <a:ea typeface="+mn-lt"/>
                <a:cs typeface="+mn-lt"/>
              </a:rPr>
              <a:t> 4. </a:t>
            </a:r>
            <a:r>
              <a:rPr lang="en-US" sz="2000" dirty="0" err="1">
                <a:ea typeface="+mn-lt"/>
                <a:cs typeface="+mn-lt"/>
              </a:rPr>
              <a:t>srpnja</a:t>
            </a:r>
            <a:r>
              <a:rPr lang="en-US" sz="2000" dirty="0">
                <a:ea typeface="+mn-lt"/>
                <a:cs typeface="+mn-lt"/>
              </a:rPr>
              <a:t>). </a:t>
            </a:r>
            <a:endParaRPr lang="en-US" sz="2000" baseline="30000" dirty="0"/>
          </a:p>
        </p:txBody>
      </p:sp>
      <p:pic>
        <p:nvPicPr>
          <p:cNvPr id="4" name="Content Placeholder 3" descr="A planet earth from space&#10;&#10;Description automatically generated">
            <a:extLst>
              <a:ext uri="{FF2B5EF4-FFF2-40B4-BE49-F238E27FC236}">
                <a16:creationId xmlns="" xmlns:a16="http://schemas.microsoft.com/office/drawing/2014/main" id="{FDBD2EA6-3A51-59A1-69A1-5910F92374E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1732" r="10534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55382-9DE9-4540-76AC-E6E742AD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40FD55-5161-7BE4-7FCA-FED419F9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Ekscentricitet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se u 100 000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godina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mijenja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za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iznos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od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približno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0,003 2 do 0,005 7. S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vremenom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se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mijenja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položaj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Zemljine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staze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u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ravnini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gibanja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 pa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godišnji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progradni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>
                <a:solidFill>
                  <a:srgbClr val="3366CC"/>
                </a:solidFill>
                <a:latin typeface="Arial"/>
                <a:cs typeface="Arial"/>
                <a:hlinkClick r:id="rId2"/>
              </a:rPr>
              <a:t>zakret perihela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(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pomicanje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u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smjeru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ophoda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oko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Sunca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),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potaknut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utjecajem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planeta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dirty="0">
                <a:solidFill>
                  <a:srgbClr val="3366CC"/>
                </a:solidFill>
                <a:latin typeface="Arial"/>
                <a:cs typeface="Arial"/>
                <a:hlinkClick r:id="rId3"/>
              </a:rPr>
              <a:t>relativističkim učinkom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 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iznosi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11,63".</a:t>
            </a:r>
            <a:r>
              <a:rPr lang="en-US" sz="1300" baseline="30000" dirty="0">
                <a:solidFill>
                  <a:srgbClr val="3366CC"/>
                </a:solidFill>
                <a:latin typeface="Arial"/>
                <a:cs typeface="Arial"/>
                <a:hlinkClick r:id="rId4"/>
              </a:rPr>
              <a:t>[14]</a:t>
            </a:r>
            <a:endParaRPr lang="en-US" sz="13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8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A4FB2F27-3F7D-440E-A905-86607A926A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678C14-A033-4139-BCA9-8382B0396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489A2D2-B3AA-488C-B20E-15DBB97548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C8EAD1A-FDD8-42C1-BC99-CCB0CC628B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E897C8CE-9AE7-4BB3-B76A-13264EA74A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61DCC-2D9D-412C-3F9B-C153659F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10606072" cy="1900861"/>
          </a:xfrm>
        </p:spPr>
        <p:txBody>
          <a:bodyPr>
            <a:normAutofit/>
          </a:bodyPr>
          <a:lstStyle/>
          <a:p>
            <a:r>
              <a:rPr lang="en-US" dirty="0" err="1">
                <a:cs typeface="Sabon Next LT"/>
              </a:rPr>
              <a:t>Ozonski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omotač</a:t>
            </a:r>
            <a:endParaRPr lang="en-US" dirty="0" err="1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B711724-50A1-8C91-7507-5513F991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2"/>
            <a:ext cx="4647901" cy="34238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Kad se </a:t>
            </a:r>
            <a:r>
              <a:rPr lang="en-US" sz="1800" dirty="0" err="1"/>
              <a:t>uništi</a:t>
            </a:r>
            <a:r>
              <a:rPr lang="en-US" sz="1800" dirty="0"/>
              <a:t> </a:t>
            </a:r>
            <a:r>
              <a:rPr lang="en-US" sz="1800" dirty="0" err="1"/>
              <a:t>ozonski</a:t>
            </a:r>
            <a:r>
              <a:rPr lang="en-US" sz="1800" dirty="0"/>
              <a:t> </a:t>
            </a:r>
            <a:r>
              <a:rPr lang="en-US" sz="1800" dirty="0" err="1"/>
              <a:t>omotač</a:t>
            </a:r>
            <a:r>
              <a:rPr lang="en-US" sz="1800" dirty="0"/>
              <a:t> u </a:t>
            </a:r>
            <a:r>
              <a:rPr lang="en-US" sz="1800" dirty="0" err="1"/>
              <a:t>zemlju</a:t>
            </a:r>
            <a:r>
              <a:rPr lang="en-US" sz="1800" dirty="0"/>
              <a:t> se </a:t>
            </a:r>
            <a:r>
              <a:rPr lang="en-US" sz="1800" dirty="0" err="1"/>
              <a:t>pušta</a:t>
            </a:r>
            <a:r>
              <a:rPr lang="en-US" sz="1800" dirty="0"/>
              <a:t> UV </a:t>
            </a:r>
            <a:r>
              <a:rPr lang="en-US" sz="1800" dirty="0" err="1"/>
              <a:t>zračenje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je </a:t>
            </a:r>
            <a:r>
              <a:rPr lang="en-US" sz="1800" dirty="0" err="1"/>
              <a:t>štetno</a:t>
            </a:r>
            <a:r>
              <a:rPr lang="en-US" sz="1800" dirty="0"/>
              <a:t> </a:t>
            </a:r>
            <a:r>
              <a:rPr lang="en-US" sz="1800" dirty="0" err="1"/>
              <a:t>ljudskom</a:t>
            </a:r>
            <a:r>
              <a:rPr lang="en-US" sz="1800" dirty="0"/>
              <a:t> </a:t>
            </a:r>
            <a:r>
              <a:rPr lang="en-US" sz="1800" dirty="0" err="1"/>
              <a:t>biču</a:t>
            </a:r>
            <a:r>
              <a:rPr lang="en-US" sz="1800" dirty="0"/>
              <a:t>.</a:t>
            </a:r>
          </a:p>
        </p:txBody>
      </p:sp>
      <p:pic>
        <p:nvPicPr>
          <p:cNvPr id="4" name="Content Placeholder 3" descr="Dim od velikih šumskih požara uništava ozonski omotač - Energija Balkana">
            <a:extLst>
              <a:ext uri="{FF2B5EF4-FFF2-40B4-BE49-F238E27FC236}">
                <a16:creationId xmlns="" xmlns:a16="http://schemas.microsoft.com/office/drawing/2014/main" id="{15F41D59-0716-C222-61AD-1F80459C6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86" b="2"/>
          <a:stretch/>
        </p:blipFill>
        <p:spPr>
          <a:xfrm>
            <a:off x="6626806" y="2590801"/>
            <a:ext cx="4817466" cy="34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0B9441-455F-2AE0-833E-8F462EC9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  <a:hlinkClick r:id="rId2"/>
              </a:rPr>
              <a:t>Zagađenje okoliša uzrokovano tvornicama - Znanost 2023 (lamscience.com)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CB99AD-D9CA-0200-E1B3-2A45E4DA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83" y="1978205"/>
            <a:ext cx="11274612" cy="33474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400" dirty="0">
                <a:ea typeface="+mn-lt"/>
                <a:cs typeface="+mn-lt"/>
              </a:rPr>
              <a:t>Kad se </a:t>
            </a:r>
            <a:r>
              <a:rPr lang="en-US" sz="2400" dirty="0" err="1">
                <a:ea typeface="+mn-lt"/>
                <a:cs typeface="+mn-lt"/>
              </a:rPr>
              <a:t>vozite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rafinerijom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miris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može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neodoljiv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Tvornička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zagađenja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često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smatraju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onima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uglavnom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vidljive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mirisne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emisije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dima</a:t>
            </a:r>
            <a:r>
              <a:rPr lang="en-US" sz="2400" dirty="0">
                <a:ea typeface="+mn-lt"/>
                <a:cs typeface="+mn-lt"/>
              </a:rPr>
              <a:t>. Industrija </a:t>
            </a:r>
            <a:r>
              <a:rPr lang="en-US" sz="2400" dirty="0" err="1">
                <a:ea typeface="+mn-lt"/>
                <a:cs typeface="+mn-lt"/>
              </a:rPr>
              <a:t>zagađuje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vodu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zemljište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oko</a:t>
            </a:r>
            <a:r>
              <a:rPr lang="en-US" sz="2400" dirty="0">
                <a:ea typeface="+mn-lt"/>
                <a:cs typeface="+mn-lt"/>
              </a:rPr>
              <a:t> vas. </a:t>
            </a:r>
            <a:r>
              <a:rPr lang="en-US" sz="2400" dirty="0" err="1">
                <a:ea typeface="+mn-lt"/>
                <a:cs typeface="+mn-lt"/>
              </a:rPr>
              <a:t>Iako</a:t>
            </a:r>
            <a:r>
              <a:rPr lang="en-US" sz="2400" dirty="0">
                <a:ea typeface="+mn-lt"/>
                <a:cs typeface="+mn-lt"/>
              </a:rPr>
              <a:t> ne </a:t>
            </a:r>
            <a:r>
              <a:rPr lang="en-US" sz="2400" dirty="0" err="1">
                <a:ea typeface="+mn-lt"/>
                <a:cs typeface="+mn-lt"/>
              </a:rPr>
              <a:t>možete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vidljivo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vidjeti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onečišćujuće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tvari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kad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jednom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uđu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atmosferu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vodeni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sustav</a:t>
            </a:r>
            <a:r>
              <a:rPr lang="en-US" sz="2400" dirty="0">
                <a:ea typeface="+mn-lt"/>
                <a:cs typeface="+mn-lt"/>
              </a:rPr>
              <a:t>; </a:t>
            </a:r>
            <a:r>
              <a:rPr lang="en-US" sz="2400" dirty="0" err="1">
                <a:ea typeface="+mn-lt"/>
                <a:cs typeface="+mn-lt"/>
              </a:rPr>
              <a:t>mogu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širiti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daleko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dalje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tvornice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Najčešći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tvornički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zagađivači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zraka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staklenički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plinovi</a:t>
            </a:r>
            <a:r>
              <a:rPr lang="en-US" sz="2400" dirty="0">
                <a:ea typeface="+mn-lt"/>
                <a:cs typeface="+mn-lt"/>
              </a:rPr>
              <a:t> koji </a:t>
            </a:r>
            <a:r>
              <a:rPr lang="en-US" sz="2400" dirty="0" err="1">
                <a:ea typeface="+mn-lt"/>
                <a:cs typeface="+mn-lt"/>
              </a:rPr>
              <a:t>nastaju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izgaranjem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fosilnih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goriva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Tvornice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doprinose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zagađivanju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vode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zemljišta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zakiseljavanjem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kiše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kemijskim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izlijevanjima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odlaganjem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toksičnog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otpada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702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76FAF1-9E56-187D-676A-C9FA207D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6" y="607870"/>
            <a:ext cx="11274612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Prezentaciju</a:t>
            </a:r>
            <a:r>
              <a:rPr lang="en-US" dirty="0"/>
              <a:t> </a:t>
            </a:r>
            <a:r>
              <a:rPr lang="hr-HR" dirty="0" smtClean="0"/>
              <a:t>je </a:t>
            </a:r>
            <a:r>
              <a:rPr lang="en-US" dirty="0" err="1" smtClean="0"/>
              <a:t>izradio</a:t>
            </a:r>
            <a:r>
              <a:rPr lang="en-US" dirty="0" smtClean="0"/>
              <a:t> :</a:t>
            </a:r>
            <a:r>
              <a:rPr lang="en-US" dirty="0" err="1" smtClean="0"/>
              <a:t>Ivano</a:t>
            </a:r>
            <a:r>
              <a:rPr lang="en-US" dirty="0" smtClean="0"/>
              <a:t> </a:t>
            </a:r>
            <a:r>
              <a:rPr lang="en-US" dirty="0" err="1" smtClean="0"/>
              <a:t>Klunić</a:t>
            </a:r>
            <a:endParaRPr lang="en-US" dirty="0"/>
          </a:p>
          <a:p>
            <a:r>
              <a:rPr lang="en-US" dirty="0" err="1"/>
              <a:t>Sudjelovali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 smtClean="0"/>
              <a:t>:</a:t>
            </a:r>
            <a:r>
              <a:rPr lang="hr-HR" dirty="0" smtClean="0"/>
              <a:t> </a:t>
            </a:r>
            <a:r>
              <a:rPr lang="en-US" dirty="0" smtClean="0"/>
              <a:t>Kenan </a:t>
            </a:r>
            <a:r>
              <a:rPr lang="en-US" dirty="0" err="1"/>
              <a:t>Piragić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Katrin</a:t>
            </a:r>
            <a:r>
              <a:rPr lang="en-US" dirty="0" smtClean="0"/>
              <a:t> </a:t>
            </a:r>
            <a:r>
              <a:rPr lang="en-US" dirty="0" err="1" smtClean="0"/>
              <a:t>Omerho</a:t>
            </a:r>
            <a:r>
              <a:rPr lang="hr-HR" smtClean="0"/>
              <a:t>dž</a:t>
            </a:r>
            <a:r>
              <a:rPr lang="en-US" smtClean="0"/>
              <a:t>ić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Lukas </a:t>
            </a:r>
            <a:r>
              <a:rPr lang="en-US" dirty="0" err="1"/>
              <a:t>Dabić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Emanuel </a:t>
            </a:r>
            <a:r>
              <a:rPr lang="en-US" dirty="0" err="1"/>
              <a:t>Braus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Luka </a:t>
            </a:r>
            <a:r>
              <a:rPr lang="en-US" dirty="0" err="1"/>
              <a:t>Rakić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Ema</a:t>
            </a:r>
            <a:r>
              <a:rPr lang="en-US" dirty="0" smtClean="0"/>
              <a:t> </a:t>
            </a:r>
            <a:r>
              <a:rPr lang="en-US" dirty="0" err="1"/>
              <a:t>Babić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Lea </a:t>
            </a:r>
            <a:r>
              <a:rPr lang="en-US" dirty="0" err="1" smtClean="0"/>
              <a:t>Uka</a:t>
            </a:r>
            <a:r>
              <a:rPr lang="en-US" dirty="0" smtClean="0"/>
              <a:t>,</a:t>
            </a:r>
            <a:r>
              <a:rPr lang="hr-HR" dirty="0"/>
              <a:t> </a:t>
            </a:r>
            <a:r>
              <a:rPr lang="en-US" dirty="0" smtClean="0"/>
              <a:t>Angela </a:t>
            </a:r>
            <a:r>
              <a:rPr lang="en-US" dirty="0"/>
              <a:t>Kuhar,</a:t>
            </a:r>
          </a:p>
          <a:p>
            <a:pPr marL="0" indent="0">
              <a:buNone/>
            </a:pPr>
            <a:r>
              <a:rPr lang="hr-HR" dirty="0" smtClean="0"/>
              <a:t>  </a:t>
            </a:r>
            <a:r>
              <a:rPr lang="en-US" dirty="0" err="1" smtClean="0"/>
              <a:t>Fahrija</a:t>
            </a:r>
            <a:r>
              <a:rPr lang="en-US" dirty="0" smtClean="0"/>
              <a:t> </a:t>
            </a:r>
            <a:r>
              <a:rPr lang="en-US" dirty="0" err="1"/>
              <a:t>Huremović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Nia </a:t>
            </a:r>
            <a:r>
              <a:rPr lang="en-US" dirty="0"/>
              <a:t>Radić </a:t>
            </a:r>
            <a:r>
              <a:rPr lang="en-US" dirty="0" err="1"/>
              <a:t>Grudi</a:t>
            </a:r>
            <a:r>
              <a:rPr lang="en-US" dirty="0"/>
              <a:t> </a:t>
            </a:r>
            <a:r>
              <a:rPr lang="hr-HR" dirty="0" smtClean="0"/>
              <a:t>i </a:t>
            </a:r>
            <a:r>
              <a:rPr lang="en-US" dirty="0" smtClean="0"/>
              <a:t>Ivan </a:t>
            </a:r>
            <a:r>
              <a:rPr lang="en-US" dirty="0" err="1" smtClean="0"/>
              <a:t>Rajnović</a:t>
            </a:r>
            <a:endParaRPr lang="en-US" dirty="0"/>
          </a:p>
        </p:txBody>
      </p:sp>
      <p:pic>
        <p:nvPicPr>
          <p:cNvPr id="4" name="Picture 3" descr=" ">
            <a:extLst>
              <a:ext uri="{FF2B5EF4-FFF2-40B4-BE49-F238E27FC236}">
                <a16:creationId xmlns="" xmlns:a16="http://schemas.microsoft.com/office/drawing/2014/main" id="{5FE02FBC-EB8C-204F-D75A-28F89AC4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122" y="3417038"/>
            <a:ext cx="4079360" cy="2344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7BE94F-7D46-0E3B-F8B8-6C6956C2200C}"/>
              </a:ext>
            </a:extLst>
          </p:cNvPr>
          <p:cNvSpPr txBox="1"/>
          <p:nvPr/>
        </p:nvSpPr>
        <p:spPr>
          <a:xfrm>
            <a:off x="3804250" y="4724401"/>
            <a:ext cx="4454105" cy="3549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92106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4E8"/>
      </a:lt2>
      <a:accent1>
        <a:srgbClr val="CD972C"/>
      </a:accent1>
      <a:accent2>
        <a:srgbClr val="ED8562"/>
      </a:accent2>
      <a:accent3>
        <a:srgbClr val="9EA64C"/>
      </a:accent3>
      <a:accent4>
        <a:srgbClr val="27AECC"/>
      </a:accent4>
      <a:accent5>
        <a:srgbClr val="6EA2EE"/>
      </a:accent5>
      <a:accent6>
        <a:srgbClr val="504EEB"/>
      </a:accent6>
      <a:hlink>
        <a:srgbClr val="6980AE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170</Words>
  <Application>Microsoft Office PowerPoint</Application>
  <PresentationFormat>Široki zaslon</PresentationFormat>
  <Paragraphs>20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AvenirNext LT Pro Medium</vt:lpstr>
      <vt:lpstr>Calibri Light</vt:lpstr>
      <vt:lpstr>Sabon Next LT</vt:lpstr>
      <vt:lpstr>DappledVTI</vt:lpstr>
      <vt:lpstr>Međunarodni dan zaštite ozonskog omotača</vt:lpstr>
      <vt:lpstr>PowerPointova prezentacija</vt:lpstr>
      <vt:lpstr>PowerPointova prezentacija</vt:lpstr>
      <vt:lpstr>Planet Zemlja</vt:lpstr>
      <vt:lpstr>PowerPointova prezentacija</vt:lpstr>
      <vt:lpstr>Ozonski omotač</vt:lpstr>
      <vt:lpstr>Zagađenje okoliša uzrokovano tvornicama - Znanost 2023 (lamscience.com)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257</cp:revision>
  <dcterms:created xsi:type="dcterms:W3CDTF">2023-09-21T07:01:14Z</dcterms:created>
  <dcterms:modified xsi:type="dcterms:W3CDTF">2023-09-26T07:38:21Z</dcterms:modified>
</cp:coreProperties>
</file>