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05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4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8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5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0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69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8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69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6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1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E0F00-E018-4179-BB96-7990D19D9595}" type="datetimeFigureOut">
              <a:rPr lang="en-US" smtClean="0"/>
              <a:t>4/28/2024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C9790-3F45-4F8C-9C95-57FF149DA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9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ilm" TargetMode="External"/><Relationship Id="rId7" Type="http://schemas.openxmlformats.org/officeDocument/2006/relationships/hyperlink" Target="https://it.wikipedia.org/wiki/Romanzo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Spettatore" TargetMode="External"/><Relationship Id="rId5" Type="http://schemas.openxmlformats.org/officeDocument/2006/relationships/hyperlink" Target="https://it.wikipedia.org/wiki/Storia" TargetMode="External"/><Relationship Id="rId4" Type="http://schemas.openxmlformats.org/officeDocument/2006/relationships/hyperlink" Target="https://it.wikipedia.org/wiki/Passat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it.wikipedia.org/wiki/Poema_epico" TargetMode="External"/><Relationship Id="rId7" Type="http://schemas.openxmlformats.org/officeDocument/2006/relationships/hyperlink" Target="https://it.wikipedia.org/wiki/Documentario" TargetMode="External"/><Relationship Id="rId2" Type="http://schemas.openxmlformats.org/officeDocument/2006/relationships/hyperlink" Target="https://it.wikipedia.org/wiki/Mitolog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Ben-Hur_(film_1959)" TargetMode="External"/><Relationship Id="rId5" Type="http://schemas.openxmlformats.org/officeDocument/2006/relationships/hyperlink" Target="https://it.wikipedia.org/wiki/Via_col_vento" TargetMode="External"/><Relationship Id="rId4" Type="http://schemas.openxmlformats.org/officeDocument/2006/relationships/hyperlink" Target="https://it.wikipedia.org/wiki/Romanzo_stori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Rivoluzione_industriale" TargetMode="External"/><Relationship Id="rId13" Type="http://schemas.openxmlformats.org/officeDocument/2006/relationships/hyperlink" Target="https://it.wikipedia.org/wiki/Ludwig_(film)" TargetMode="External"/><Relationship Id="rId3" Type="http://schemas.openxmlformats.org/officeDocument/2006/relationships/hyperlink" Target="https://it.wikipedia.org/wiki/Terremoto" TargetMode="External"/><Relationship Id="rId7" Type="http://schemas.openxmlformats.org/officeDocument/2006/relationships/hyperlink" Target="https://it.wikipedia.org/wiki/Rivoluzione_francese" TargetMode="External"/><Relationship Id="rId12" Type="http://schemas.openxmlformats.org/officeDocument/2006/relationships/hyperlink" Target="https://it.wikipedia.org/wiki/Lawrence_d%27Arabia_(film)" TargetMode="External"/><Relationship Id="rId2" Type="http://schemas.openxmlformats.org/officeDocument/2006/relationships/hyperlink" Target="https://it.wikipedia.org/wiki/Glaciazione" TargetMode="Externa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t.wikipedia.org/wiki/Guerra" TargetMode="External"/><Relationship Id="rId11" Type="http://schemas.openxmlformats.org/officeDocument/2006/relationships/hyperlink" Target="https://it.wikipedia.org/wiki/Film_biografico" TargetMode="External"/><Relationship Id="rId5" Type="http://schemas.openxmlformats.org/officeDocument/2006/relationships/hyperlink" Target="https://it.wikipedia.org/wiki/Battaglia" TargetMode="External"/><Relationship Id="rId15" Type="http://schemas.openxmlformats.org/officeDocument/2006/relationships/hyperlink" Target="https://it.wikipedia.org/wiki/Il_giorno_pi%C3%B9_lungo" TargetMode="External"/><Relationship Id="rId10" Type="http://schemas.openxmlformats.org/officeDocument/2006/relationships/hyperlink" Target="https://it.wikipedia.org/wiki/Biografia" TargetMode="External"/><Relationship Id="rId4" Type="http://schemas.openxmlformats.org/officeDocument/2006/relationships/hyperlink" Target="https://it.wikipedia.org/wiki/Inondazione" TargetMode="External"/><Relationship Id="rId9" Type="http://schemas.openxmlformats.org/officeDocument/2006/relationships/hyperlink" Target="https://it.wikipedia.org/wiki/Sport" TargetMode="External"/><Relationship Id="rId14" Type="http://schemas.openxmlformats.org/officeDocument/2006/relationships/hyperlink" Target="https://it.wikipedia.org/wiki/Film_belli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irateria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t.wikipedia.org/wiki/Cappa_e_spada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g24.sky.it/spettacolo/cinema/eventi/oscar/news/2018/02/12/dunkirk-trama-trailer-cast-recensione.html" TargetMode="External"/><Relationship Id="rId2" Type="http://schemas.openxmlformats.org/officeDocument/2006/relationships/hyperlink" Target="https://tg24.sky.it/spettacolo/cinema/2020/01/13/jojo-rabbit-trama-film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s://tg24.sky.it/spettacolo/cinema/2019/12/06/christopher-nolan-film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4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 </a:t>
            </a:r>
            <a:r>
              <a:rPr lang="hr-HR" b="1" dirty="0">
                <a:solidFill>
                  <a:schemeClr val="bg1"/>
                </a:solidFill>
              </a:rPr>
              <a:t>FILM STORICO</a:t>
            </a:r>
            <a:r>
              <a:rPr lang="en-US" dirty="0"/>
              <a:t/>
            </a:r>
            <a:br>
              <a:rPr lang="en-US" dirty="0"/>
            </a:br>
            <a:r>
              <a:rPr lang="hr-HR" b="1" dirty="0"/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873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42596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 </a:t>
            </a:r>
            <a:r>
              <a:rPr lang="hr-HR" sz="2000" b="1" dirty="0">
                <a:solidFill>
                  <a:schemeClr val="bg1"/>
                </a:solidFill>
              </a:rPr>
              <a:t>FILM STORICO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hr-HR" sz="2000" b="1" dirty="0"/>
              <a:t> </a:t>
            </a:r>
            <a:endParaRPr lang="en-US" sz="2000" dirty="0"/>
          </a:p>
          <a:p>
            <a:pPr lvl="0"/>
            <a:r>
              <a:rPr lang="hr-HR" sz="2000" b="1" dirty="0">
                <a:solidFill>
                  <a:schemeClr val="bg1"/>
                </a:solidFill>
              </a:rPr>
              <a:t>Un film storico è un </a:t>
            </a:r>
            <a:r>
              <a:rPr lang="hr-HR" sz="2000" b="1" dirty="0">
                <a:solidFill>
                  <a:schemeClr val="bg1"/>
                </a:solidFill>
                <a:hlinkClick r:id="rId3" tooltip="Film"/>
              </a:rPr>
              <a:t>film</a:t>
            </a:r>
            <a:r>
              <a:rPr lang="hr-HR" sz="2000" b="1" dirty="0">
                <a:solidFill>
                  <a:schemeClr val="bg1"/>
                </a:solidFill>
              </a:rPr>
              <a:t> in costume che tratta vicende reali, veramente o almeno verosimilmente avvenute nel </a:t>
            </a:r>
            <a:r>
              <a:rPr lang="hr-HR" sz="2000" b="1" dirty="0">
                <a:solidFill>
                  <a:schemeClr val="bg1"/>
                </a:solidFill>
                <a:hlinkClick r:id="rId4" tooltip="Passato"/>
              </a:rPr>
              <a:t>passato</a:t>
            </a:r>
            <a:r>
              <a:rPr lang="hr-HR" sz="2000" b="1" dirty="0">
                <a:solidFill>
                  <a:schemeClr val="bg1"/>
                </a:solidFill>
              </a:rPr>
              <a:t> e comunque ambientate in un preciso contesto </a:t>
            </a:r>
            <a:r>
              <a:rPr lang="hr-HR" sz="2000" b="1" dirty="0">
                <a:solidFill>
                  <a:schemeClr val="bg1"/>
                </a:solidFill>
                <a:hlinkClick r:id="rId5" tooltip="Storia"/>
              </a:rPr>
              <a:t>storico</a:t>
            </a:r>
            <a:r>
              <a:rPr lang="hr-HR" sz="2000" b="1" dirty="0">
                <a:solidFill>
                  <a:schemeClr val="bg1"/>
                </a:solidFill>
              </a:rPr>
              <a:t>, ricostruito nei dettagli in modo da apparire credibile allo </a:t>
            </a:r>
            <a:r>
              <a:rPr lang="hr-HR" sz="2000" b="1" dirty="0">
                <a:solidFill>
                  <a:schemeClr val="bg1"/>
                </a:solidFill>
                <a:hlinkClick r:id="rId6" tooltip="Spettatore"/>
              </a:rPr>
              <a:t>spettatore</a:t>
            </a:r>
            <a:r>
              <a:rPr lang="hr-HR" sz="2000" b="1" dirty="0">
                <a:solidFill>
                  <a:schemeClr val="bg1"/>
                </a:solidFill>
              </a:rPr>
              <a:t>. Tale genere conferisce alla ricostruzione dell'ambientazione storica un'importanza notevole.</a:t>
            </a:r>
            <a:endParaRPr lang="en-US" sz="2000" dirty="0">
              <a:solidFill>
                <a:schemeClr val="bg1"/>
              </a:solidFill>
            </a:endParaRPr>
          </a:p>
          <a:p>
            <a:pPr lvl="0"/>
            <a:r>
              <a:rPr lang="hr-HR" sz="2000" b="1" dirty="0">
                <a:solidFill>
                  <a:schemeClr val="bg1"/>
                </a:solidFill>
              </a:rPr>
              <a:t> Spesso si tratta di avvenimenti storici, realmente avvenuti, ma reinterpretati ("</a:t>
            </a:r>
            <a:r>
              <a:rPr lang="hr-HR" sz="2000" b="1" dirty="0">
                <a:solidFill>
                  <a:schemeClr val="bg1"/>
                </a:solidFill>
                <a:hlinkClick r:id="rId7" tooltip="Romanzo"/>
              </a:rPr>
              <a:t>romanzati</a:t>
            </a:r>
            <a:r>
              <a:rPr lang="hr-HR" sz="2000" b="1" dirty="0">
                <a:solidFill>
                  <a:schemeClr val="bg1"/>
                </a:solidFill>
              </a:rPr>
              <a:t>") per esigenze di copione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963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6421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r-HR" sz="2000" b="1" dirty="0"/>
              <a:t>Per elaborare il soggetto sono a volte usati testi che narrano le gesta di antichi popoli (</a:t>
            </a:r>
            <a:r>
              <a:rPr lang="hr-HR" sz="2000" b="1" dirty="0">
                <a:hlinkClick r:id="rId2" tooltip="Mitologia"/>
              </a:rPr>
              <a:t>mitologia</a:t>
            </a:r>
            <a:r>
              <a:rPr lang="hr-HR" sz="2000" b="1" dirty="0"/>
              <a:t> e </a:t>
            </a:r>
            <a:r>
              <a:rPr lang="hr-HR" sz="2000" b="1" dirty="0">
                <a:hlinkClick r:id="rId3" tooltip="Poema epico"/>
              </a:rPr>
              <a:t>poemi epici</a:t>
            </a:r>
            <a:r>
              <a:rPr lang="hr-HR" sz="2000" b="1" dirty="0"/>
              <a:t>), oppure </a:t>
            </a:r>
            <a:r>
              <a:rPr lang="hr-HR" sz="2000" b="1" dirty="0">
                <a:hlinkClick r:id="rId4" tooltip="Romanzo storico"/>
              </a:rPr>
              <a:t>romanzi</a:t>
            </a:r>
            <a:r>
              <a:rPr lang="hr-HR" sz="2000" b="1" dirty="0"/>
              <a:t> celebri ambientati nel passato (es. </a:t>
            </a:r>
            <a:r>
              <a:rPr lang="hr-HR" sz="2000" b="1" i="1" dirty="0">
                <a:hlinkClick r:id="rId5" tooltip="Via col vento"/>
              </a:rPr>
              <a:t>Via col vento</a:t>
            </a:r>
            <a:r>
              <a:rPr lang="hr-HR" sz="2000" b="1" dirty="0"/>
              <a:t>, </a:t>
            </a:r>
            <a:r>
              <a:rPr lang="hr-HR" sz="2000" b="1" i="1" dirty="0">
                <a:hlinkClick r:id="rId6" tooltip="Ben-Hur (film 1959)"/>
              </a:rPr>
              <a:t>Ben-Hur</a:t>
            </a:r>
            <a:r>
              <a:rPr lang="hr-HR" sz="2000" b="1" dirty="0"/>
              <a:t>).</a:t>
            </a:r>
            <a:endParaRPr lang="en-US" sz="2000" dirty="0"/>
          </a:p>
          <a:p>
            <a:pPr lvl="0"/>
            <a:r>
              <a:rPr lang="hr-HR" sz="2000" b="1" dirty="0"/>
              <a:t> Se viceversa l'aderenza storica è assai ricercata e i toni con cui gli avvenimenti sono espressi si presentano come "neutrali", eliminando o mettendo in secondo piano la drammatizzazione e privilegiando la descrizione storica, è più consono parlare di </a:t>
            </a:r>
            <a:r>
              <a:rPr lang="hr-HR" sz="2000" b="1" i="1" dirty="0">
                <a:hlinkClick r:id="rId7" tooltip="Documentario"/>
              </a:rPr>
              <a:t>documentario</a:t>
            </a:r>
            <a:r>
              <a:rPr lang="hr-HR" sz="2000" b="1" dirty="0"/>
              <a:t> storico.</a:t>
            </a:r>
            <a:endParaRPr lang="en-US" sz="2000" dirty="0"/>
          </a:p>
          <a:p>
            <a:r>
              <a:rPr lang="hr-HR" sz="2000" b="1" dirty="0"/>
              <a:t> 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0848"/>
            <a:ext cx="12192000" cy="5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348031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93306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Ambientazioni storiche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pPr lvl="0"/>
            <a:r>
              <a:rPr lang="hr-HR" b="1" dirty="0"/>
              <a:t>Nel primo genere di film, in cui si narrano vicende di fantasia all'interno di un'ambientazione storica, l'aderenza con la realtà degli avvenimenti può essere molto labile e costituire solo un pretesto per mostrare con le immagini eventi, fatti, cronache e vite vissute nel recente passato o in un passato remoto. I fatti possono essere disastri naturali: ad esempio </a:t>
            </a:r>
            <a:r>
              <a:rPr lang="hr-HR" b="1" u="sng" dirty="0">
                <a:hlinkClick r:id="rId2" tooltip="Glaciazione"/>
              </a:rPr>
              <a:t>glaciazioni</a:t>
            </a:r>
            <a:r>
              <a:rPr lang="hr-HR" b="1" dirty="0"/>
              <a:t>, </a:t>
            </a:r>
            <a:r>
              <a:rPr lang="hr-HR" b="1" u="sng" dirty="0">
                <a:hlinkClick r:id="rId3" tooltip="Terremoto"/>
              </a:rPr>
              <a:t>terremoti</a:t>
            </a:r>
            <a:r>
              <a:rPr lang="hr-HR" b="1" dirty="0"/>
              <a:t>, </a:t>
            </a:r>
            <a:r>
              <a:rPr lang="hr-HR" b="1" u="sng" dirty="0">
                <a:hlinkClick r:id="rId4" tooltip="Inondazione"/>
              </a:rPr>
              <a:t>inondazioni</a:t>
            </a:r>
            <a:r>
              <a:rPr lang="hr-HR" b="1" dirty="0"/>
              <a:t> ecc., o eventi creati dall'uomo: </a:t>
            </a:r>
            <a:r>
              <a:rPr lang="hr-HR" b="1" u="sng" dirty="0">
                <a:hlinkClick r:id="rId5" tooltip="Battaglia"/>
              </a:rPr>
              <a:t>battaglie</a:t>
            </a:r>
            <a:r>
              <a:rPr lang="hr-HR" b="1" dirty="0"/>
              <a:t>, </a:t>
            </a:r>
            <a:r>
              <a:rPr lang="hr-HR" b="1" u="sng" dirty="0">
                <a:hlinkClick r:id="rId6" tooltip="Guerra"/>
              </a:rPr>
              <a:t>guerre</a:t>
            </a:r>
            <a:r>
              <a:rPr lang="hr-HR" b="1" dirty="0"/>
              <a:t>, cambiamenti sociali e culturali (es.: </a:t>
            </a:r>
            <a:r>
              <a:rPr lang="hr-HR" b="1" u="sng" dirty="0">
                <a:hlinkClick r:id="rId7" tooltip="Rivoluzione francese"/>
              </a:rPr>
              <a:t>rivoluzione francese</a:t>
            </a:r>
            <a:r>
              <a:rPr lang="hr-HR" b="1" dirty="0"/>
              <a:t>, </a:t>
            </a:r>
            <a:r>
              <a:rPr lang="hr-HR" b="1" u="sng" dirty="0">
                <a:hlinkClick r:id="rId8" tooltip="Rivoluzione industriale"/>
              </a:rPr>
              <a:t>rivoluzione industriale</a:t>
            </a:r>
            <a:r>
              <a:rPr lang="hr-HR" b="1" dirty="0"/>
              <a:t>) oppure ancora grandi conquiste per l'umanità, come scoperte scientifiche o geografiche, sino ad avvenimenti di tipo </a:t>
            </a:r>
            <a:r>
              <a:rPr lang="hr-HR" b="1" u="sng" dirty="0">
                <a:hlinkClick r:id="rId9" tooltip="Sport"/>
              </a:rPr>
              <a:t>sportivo</a:t>
            </a:r>
            <a:r>
              <a:rPr lang="hr-HR" b="1" dirty="0"/>
              <a:t>.</a:t>
            </a:r>
            <a:endParaRPr lang="en-US" dirty="0"/>
          </a:p>
          <a:p>
            <a:pPr lvl="0"/>
            <a:r>
              <a:rPr lang="hr-HR" b="1" dirty="0"/>
              <a:t>Il film storico può essere incentrato su una sola persona oppure su un gruppo di persone. Nel primo caso, se si tratta del racconto della sua vita è una </a:t>
            </a:r>
            <a:r>
              <a:rPr lang="hr-HR" b="1" u="sng" dirty="0">
                <a:hlinkClick r:id="rId10" tooltip="Biografia"/>
              </a:rPr>
              <a:t>biografia</a:t>
            </a:r>
            <a:r>
              <a:rPr lang="hr-HR" b="1" dirty="0"/>
              <a:t>, che può essere più o meno romanzata, e si parla di </a:t>
            </a:r>
            <a:r>
              <a:rPr lang="hr-HR" b="1" u="sng" dirty="0">
                <a:hlinkClick r:id="rId11" tooltip="Film biografico"/>
              </a:rPr>
              <a:t>film biografico</a:t>
            </a:r>
            <a:r>
              <a:rPr lang="hr-HR" b="1" dirty="0"/>
              <a:t> (es. </a:t>
            </a:r>
            <a:r>
              <a:rPr lang="hr-HR" b="1" u="sng" dirty="0">
                <a:hlinkClick r:id="rId12" tooltip="Lawrence d'Arabia (film)"/>
              </a:rPr>
              <a:t>Lawrence d'Arabia</a:t>
            </a:r>
            <a:r>
              <a:rPr lang="hr-HR" b="1" dirty="0"/>
              <a:t>, </a:t>
            </a:r>
            <a:r>
              <a:rPr lang="hr-HR" b="1" u="sng" dirty="0">
                <a:hlinkClick r:id="rId13" tooltip="Ludwig (film)"/>
              </a:rPr>
              <a:t>Ludwig</a:t>
            </a:r>
            <a:r>
              <a:rPr lang="hr-HR" b="1" dirty="0"/>
              <a:t>).</a:t>
            </a:r>
            <a:endParaRPr lang="en-US" dirty="0"/>
          </a:p>
          <a:p>
            <a:pPr lvl="0"/>
            <a:r>
              <a:rPr lang="hr-HR" b="1" dirty="0"/>
              <a:t>Se l'ambientazione è una guerra moderna, si parla più in specifico di </a:t>
            </a:r>
            <a:r>
              <a:rPr lang="hr-HR" b="1" u="sng" dirty="0">
                <a:hlinkClick r:id="rId14" tooltip="Film bellico"/>
              </a:rPr>
              <a:t>film bellico</a:t>
            </a:r>
            <a:r>
              <a:rPr lang="hr-HR" b="1" dirty="0"/>
              <a:t> o di guerra (es. </a:t>
            </a:r>
            <a:r>
              <a:rPr lang="hr-HR" b="1" u="sng" dirty="0">
                <a:hlinkClick r:id="rId15" tooltip="Il giorno più lungo"/>
              </a:rPr>
              <a:t>Il giorno più lungo</a:t>
            </a:r>
            <a:r>
              <a:rPr lang="hr-HR" b="1" dirty="0"/>
              <a:t>).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80317"/>
            <a:ext cx="12192000" cy="34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12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74645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</a:t>
            </a:r>
            <a:r>
              <a:rPr lang="hr-HR" b="1" dirty="0">
                <a:solidFill>
                  <a:schemeClr val="bg1"/>
                </a:solidFill>
              </a:rPr>
              <a:t>Film in costume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b="1" dirty="0">
                <a:solidFill>
                  <a:schemeClr val="bg1"/>
                </a:solidFill>
              </a:rPr>
              <a:t> </a:t>
            </a:r>
            <a:endParaRPr lang="en-US" dirty="0">
              <a:solidFill>
                <a:schemeClr val="bg1"/>
              </a:solidFill>
            </a:endParaRPr>
          </a:p>
          <a:p>
            <a:pPr lvl="0"/>
            <a:r>
              <a:rPr lang="hr-HR" b="1" dirty="0">
                <a:solidFill>
                  <a:schemeClr val="bg1"/>
                </a:solidFill>
              </a:rPr>
              <a:t>Per le pellicole ambientate in determinati periodi storici descritti in modo sommario e stereotipato, dove l'elemento storico appare solo un suggestivo pretesto, più che di film storici si preferisce parlare di </a:t>
            </a:r>
            <a:r>
              <a:rPr lang="hr-HR" b="1" i="1" dirty="0">
                <a:solidFill>
                  <a:schemeClr val="bg1"/>
                </a:solidFill>
              </a:rPr>
              <a:t>film in costume</a:t>
            </a:r>
            <a:r>
              <a:rPr lang="hr-HR" b="1" dirty="0">
                <a:solidFill>
                  <a:schemeClr val="bg1"/>
                </a:solidFill>
              </a:rPr>
              <a:t> (sul mercato cinematografico anglosassone definiti </a:t>
            </a:r>
            <a:r>
              <a:rPr lang="hr-HR" b="1" i="1" dirty="0">
                <a:solidFill>
                  <a:schemeClr val="bg1"/>
                </a:solidFill>
              </a:rPr>
              <a:t>costume drama</a:t>
            </a:r>
            <a:r>
              <a:rPr lang="hr-HR" b="1" dirty="0">
                <a:solidFill>
                  <a:schemeClr val="bg1"/>
                </a:solidFill>
              </a:rPr>
              <a:t>); un esempio sono i film sui </a:t>
            </a:r>
            <a:r>
              <a:rPr lang="hr-HR" b="1" dirty="0">
                <a:solidFill>
                  <a:schemeClr val="bg1"/>
                </a:solidFill>
                <a:hlinkClick r:id="rId3" tooltip="Pirateria"/>
              </a:rPr>
              <a:t>pirati</a:t>
            </a:r>
            <a:r>
              <a:rPr lang="hr-HR" b="1" dirty="0">
                <a:solidFill>
                  <a:schemeClr val="bg1"/>
                </a:solidFill>
              </a:rPr>
              <a:t> o quelli di </a:t>
            </a:r>
            <a:r>
              <a:rPr lang="hr-HR" b="1" dirty="0">
                <a:solidFill>
                  <a:schemeClr val="bg1"/>
                </a:solidFill>
                <a:hlinkClick r:id="rId4" tooltip="Cappa e spada"/>
              </a:rPr>
              <a:t>cappa e spada</a:t>
            </a:r>
            <a:r>
              <a:rPr lang="hr-HR" b="1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hr-HR" b="1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10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8008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102637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 Documentario storico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pPr lvl="0"/>
            <a:r>
              <a:rPr lang="hr-HR" b="1" dirty="0"/>
              <a:t>Nel caso invece del documentario, l'argomento ha, o dovrebbe avere, struttura sobria ed essere trattato con il supporto di immagini di repertorio (rigorosamente reali), presentare testimonianze dirette o indirette e ricostruzioni accurate basate sugli studi di storici ed archeologi.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10139"/>
            <a:ext cx="12192000" cy="504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528596" cy="6858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93306"/>
            <a:ext cx="1212046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I migliori film storici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r>
              <a:rPr lang="hr-HR" b="1" dirty="0"/>
              <a:t>10. Il nome della rosa</a:t>
            </a:r>
            <a:endParaRPr lang="en-US" dirty="0"/>
          </a:p>
          <a:p>
            <a:r>
              <a:rPr lang="hr-HR" b="1" dirty="0"/>
              <a:t>9. Marie Antoinette</a:t>
            </a:r>
            <a:endParaRPr lang="en-US" dirty="0"/>
          </a:p>
          <a:p>
            <a:r>
              <a:rPr lang="hr-HR" b="1" dirty="0"/>
              <a:t>8. </a:t>
            </a:r>
            <a:r>
              <a:rPr lang="hr-HR" b="1" u="sng" dirty="0">
                <a:hlinkClick r:id="rId2"/>
              </a:rPr>
              <a:t>Jojo Rabbit</a:t>
            </a:r>
            <a:endParaRPr lang="en-US" dirty="0"/>
          </a:p>
          <a:p>
            <a:r>
              <a:rPr lang="hr-HR" b="1" dirty="0"/>
              <a:t>7. Il primo Re</a:t>
            </a:r>
            <a:endParaRPr lang="en-US" dirty="0"/>
          </a:p>
          <a:p>
            <a:r>
              <a:rPr lang="hr-HR" b="1" dirty="0"/>
              <a:t>6. Apocalypto</a:t>
            </a:r>
            <a:endParaRPr lang="en-US" dirty="0"/>
          </a:p>
          <a:p>
            <a:r>
              <a:rPr lang="hr-HR" b="1" dirty="0"/>
              <a:t>5. Il discorso del Re</a:t>
            </a:r>
            <a:endParaRPr lang="en-US" dirty="0"/>
          </a:p>
          <a:p>
            <a:r>
              <a:rPr lang="hr-HR" b="1" dirty="0"/>
              <a:t>4. La Favorita</a:t>
            </a:r>
            <a:endParaRPr lang="en-US" dirty="0"/>
          </a:p>
          <a:p>
            <a:r>
              <a:rPr lang="hr-HR" b="1" dirty="0"/>
              <a:t>3. Il pianista</a:t>
            </a:r>
            <a:endParaRPr lang="en-US" dirty="0"/>
          </a:p>
          <a:p>
            <a:r>
              <a:rPr lang="hr-HR" b="1" dirty="0"/>
              <a:t>Regia: Roman Polanski</a:t>
            </a:r>
            <a:endParaRPr lang="en-US" dirty="0"/>
          </a:p>
          <a:p>
            <a:r>
              <a:rPr lang="hr-HR" b="1" dirty="0"/>
              <a:t>2. Schindler’s List,</a:t>
            </a:r>
            <a:endParaRPr lang="en-US" dirty="0"/>
          </a:p>
          <a:p>
            <a:r>
              <a:rPr lang="hr-HR" b="1" dirty="0"/>
              <a:t>Regia: Steven Spielberg</a:t>
            </a:r>
            <a:endParaRPr lang="en-US" dirty="0"/>
          </a:p>
          <a:p>
            <a:r>
              <a:rPr lang="hr-HR" b="1" dirty="0"/>
              <a:t>1. </a:t>
            </a:r>
            <a:r>
              <a:rPr lang="hr-HR" b="1" u="sng" dirty="0">
                <a:hlinkClick r:id="rId3"/>
              </a:rPr>
              <a:t>Dunkirk</a:t>
            </a:r>
            <a:endParaRPr lang="en-US" dirty="0"/>
          </a:p>
          <a:p>
            <a:r>
              <a:rPr lang="hr-HR" b="1" dirty="0"/>
              <a:t>Regia: </a:t>
            </a:r>
            <a:r>
              <a:rPr lang="hr-HR" b="1" u="sng" dirty="0">
                <a:hlinkClick r:id="rId4"/>
              </a:rPr>
              <a:t>Christopher Nolan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r>
              <a:rPr lang="hr-HR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5" y="0"/>
            <a:ext cx="96727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073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 FILM STORICO 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STORICO</dc:title>
  <dc:creator>Zoran</dc:creator>
  <cp:lastModifiedBy>Zoran</cp:lastModifiedBy>
  <cp:revision>3</cp:revision>
  <dcterms:created xsi:type="dcterms:W3CDTF">2024-04-28T14:07:52Z</dcterms:created>
  <dcterms:modified xsi:type="dcterms:W3CDTF">2024-04-28T14:52:00Z</dcterms:modified>
</cp:coreProperties>
</file>