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7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4B839-FB30-4E51-8AD4-2FDAB04DDE4F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2F91F-ADC8-4712-9E29-A020E29083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500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66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92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513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749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84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2F91F-ADC8-4712-9E29-A020E29083C9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12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1266-7252-CF24-D750-153171D7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5B171-A92B-EB44-FD6D-9BBC355CE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99701-0472-B2DA-EFC5-01B46A26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6792A-2A07-7C37-83D5-8F0C98D3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8A41B-A362-D8F4-73B7-CC3BF42F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412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B589-DCCC-29A9-2221-816CFBC1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77259-0171-67A4-25A7-4C12C0B8D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A559C-2A6C-0B97-FF09-EFD937D0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03D89-2C3C-6B4A-32A4-AB19B2E2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8729-0720-564B-0DD3-700B1251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8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534AD-397C-7049-CEC4-6C87440F7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4487-29BA-03B9-32E2-39E48472F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ECD5D-D7CD-5A63-F398-D781BBC1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12680-43C8-491D-EE5B-ABA4651B3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6BCF1-FF49-BDB5-9EAD-1197FBE3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73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E83A-8920-41C1-FE64-5DA787E08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33375-9839-3484-BA3D-EB0B5CE3C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97D3E-2050-244B-76E5-164BADD4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08EF5-8B95-638D-021B-5E7B4C33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52C19-2E04-3E6E-A172-CF5E3B9B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97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603A-6934-39BA-55DF-6C4D437B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28F37-DF1B-D25A-8C8C-2157D03A5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FDBB0-4CF8-AC58-54E4-6D9B83B8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54DE4-07C6-D88F-7E9D-0639B4FC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3806F-A595-9824-6A2D-71347135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095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87F2-A713-28B5-4590-47ECD61E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20834-C000-A061-F38F-1BC948159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B34ED-24AC-63E0-763C-E764D04BC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3FB09-1DD4-00B8-CA73-D1C876D9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260F0-E5CB-CCAB-A56B-06021F121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E4977-E626-35D0-8797-15DAF4D9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143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1177-7FF6-974F-F86B-A32ACD24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331FC-BAFA-2D58-D171-17C98023F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56238-8C7C-6709-702A-A9233839A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8F34F-AFF0-AFEF-598A-12C783E9C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74355-E31B-D5A0-2C88-EFAD23BF2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9D559-1794-0C8B-826C-F188E918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72D4D-0679-548C-B52D-54B84018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544EB-DFDE-1DCE-1619-3ACFE006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767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A31F-0422-7735-A819-77E58C70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57D2A-F39B-F424-DB76-1D5FD6EA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5202B-E8E8-3B86-2B9B-F542730C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36012-526D-3897-2597-D9881252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828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AFAB-DD08-8BD7-03AF-2719C8DE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7BD7A-E591-1BAF-05A4-DF284363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1CEEE-4B68-BFAB-CD24-331B1D3D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428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3BEE-E63C-69F3-B95A-E9BAEAA2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2C2A-FCDC-8FB7-9526-B4CE759A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6034F-E9B6-27B4-0D8B-E442174FE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C53F-8451-9F7A-63F5-2A0628D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4968D-2F90-9BDF-06CF-EB47CEC5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2633-B816-BA75-B281-D02C43AE1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750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2469-3394-3403-894A-BCC55AB3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AD111-B4A6-E7E3-4A67-7F295B2E0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22F91-027C-B0E7-9972-E1607A742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6AD67-C0DF-6EFE-F924-FE132FAA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85C35-79B9-E387-B76A-555BE64B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D5180-A90A-D591-A5E9-D8A2686F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54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5444A5-6FAA-1254-E058-86FF9DAE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75307-0CEB-F0B1-0DDB-D41D594C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4A75-95A3-BE59-0C6A-7D76696D6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8ED9B2-E21A-4731-AB4F-B602793B4C96}" type="datetimeFigureOut">
              <a:rPr lang="hr-HR" smtClean="0"/>
              <a:t>01.06.2024.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C9D7D-E3A9-F384-D569-96CB14219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00B6-314A-AEF4-5B4C-AB39108F7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2B77F1-B6DD-4CB1-82CB-4A55279DC4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632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8AD79C-194C-FED9-2EE4-B69C12CCCF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A2FD2-6F07-31CD-02F3-4B6F868D272D}"/>
              </a:ext>
            </a:extLst>
          </p:cNvPr>
          <p:cNvSpPr txBox="1"/>
          <p:nvPr/>
        </p:nvSpPr>
        <p:spPr>
          <a:xfrm>
            <a:off x="0" y="1576251"/>
            <a:ext cx="12192000" cy="5281749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r>
              <a:rPr lang="hr-HR" dirty="0">
                <a:blipFill>
                  <a:blip r:embed="rId3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37445-C061-8EC5-9FC4-443F15D081FC}"/>
              </a:ext>
            </a:extLst>
          </p:cNvPr>
          <p:cNvSpPr txBox="1"/>
          <p:nvPr/>
        </p:nvSpPr>
        <p:spPr>
          <a:xfrm>
            <a:off x="1032811" y="691642"/>
            <a:ext cx="10146175" cy="92333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r>
              <a:rPr lang="hr-HR" sz="5400" b="1" dirty="0">
                <a:blipFill>
                  <a:blip r:embed="rId3"/>
                  <a:stretch>
                    <a:fillRect/>
                  </a:stretch>
                </a:blip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Padova, la </a:t>
            </a:r>
            <a:r>
              <a:rPr lang="hr-HR" sz="5400" b="1" dirty="0" err="1">
                <a:blipFill>
                  <a:blip r:embed="rId3"/>
                  <a:stretch>
                    <a:fillRect/>
                  </a:stretch>
                </a:blip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città</a:t>
            </a:r>
            <a:r>
              <a:rPr lang="hr-HR" sz="5400" b="1" dirty="0">
                <a:blipFill>
                  <a:blip r:embed="rId3"/>
                  <a:stretch>
                    <a:fillRect/>
                  </a:stretch>
                </a:blip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del Santo</a:t>
            </a:r>
            <a:endParaRPr lang="hr-HR" sz="5400" b="1" dirty="0">
              <a:blipFill>
                <a:blip r:embed="rId3"/>
                <a:stretch>
                  <a:fillRect/>
                </a:stretch>
              </a:blip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58902-5A60-6A8E-DEC5-107C5770DFC7}"/>
              </a:ext>
            </a:extLst>
          </p:cNvPr>
          <p:cNvSpPr txBox="1"/>
          <p:nvPr/>
        </p:nvSpPr>
        <p:spPr>
          <a:xfrm>
            <a:off x="8264435" y="1781684"/>
            <a:ext cx="3370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r-HR" sz="2400" dirty="0">
                <a:ln>
                  <a:solidFill>
                    <a:schemeClr val="bg2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 Grabar, VII. b. </a:t>
            </a:r>
          </a:p>
          <a:p>
            <a:pPr algn="r"/>
            <a:r>
              <a:rPr lang="hr-HR" sz="1800" dirty="0">
                <a:ln>
                  <a:solidFill>
                    <a:schemeClr val="bg2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Osnovna škola Monte Zaro</a:t>
            </a:r>
            <a:endParaRPr lang="hr-HR" dirty="0">
              <a:ln>
                <a:solidFill>
                  <a:schemeClr val="bg2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134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A89B-7927-2BF5-FA57-0283CF6B2C07}"/>
              </a:ext>
            </a:extLst>
          </p:cNvPr>
          <p:cNvSpPr txBox="1"/>
          <p:nvPr/>
        </p:nvSpPr>
        <p:spPr>
          <a:xfrm>
            <a:off x="574766" y="4583953"/>
            <a:ext cx="11160034" cy="146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600" dirty="0">
                <a:solidFill>
                  <a:srgbClr val="002060"/>
                </a:solidFill>
                <a:effectLst/>
                <a:latin typeface="+mj-lt"/>
              </a:rPr>
              <a:t>Padova, la città di Sant'Antonio, è una città moderna e vitale con un grande patrimonio storico-culturale, fede e benessere. </a:t>
            </a:r>
            <a:endParaRPr lang="hr-HR" sz="26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600" dirty="0">
                <a:solidFill>
                  <a:srgbClr val="002060"/>
                </a:solidFill>
                <a:effectLst/>
                <a:latin typeface="+mj-lt"/>
              </a:rPr>
              <a:t>La città, circondata da grandi mura, è situata nella pianura padana.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1600E9-928F-6C1D-3EC8-BD573B40E5A1}"/>
              </a:ext>
            </a:extLst>
          </p:cNvPr>
          <p:cNvSpPr/>
          <p:nvPr/>
        </p:nvSpPr>
        <p:spPr>
          <a:xfrm>
            <a:off x="0" y="6348549"/>
            <a:ext cx="12192000" cy="5094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Picture 8" descr="A water way with buildings and a bridge&#10;&#10;Description automatically generated with medium confidence">
            <a:extLst>
              <a:ext uri="{FF2B5EF4-FFF2-40B4-BE49-F238E27FC236}">
                <a16:creationId xmlns:a16="http://schemas.microsoft.com/office/drawing/2014/main" id="{06D32872-D5C9-F8A9-3672-D22949C00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931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3D0E9-CEE0-C036-0BA1-312B3CB71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7" r="1494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41A89B-7927-2BF5-FA57-0283CF6B2C07}"/>
              </a:ext>
            </a:extLst>
          </p:cNvPr>
          <p:cNvSpPr txBox="1"/>
          <p:nvPr/>
        </p:nvSpPr>
        <p:spPr>
          <a:xfrm>
            <a:off x="8175812" y="984068"/>
            <a:ext cx="3772348" cy="5050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Padova ospita la famosa chiesa di Sant'Antonio di epoca medievale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endParaRPr lang="hr-HR" sz="24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La chiesa del Santo (Sant'Antonio) è situata in Piazza del Santo, vicino a Prato della Valle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endParaRPr lang="hr-HR" sz="24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hr-HR" sz="24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La chiesa è molto visitata sia per la sua bellezza, sia per la sua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importanza</a:t>
            </a:r>
            <a:r>
              <a:rPr lang="en-US" sz="2400" dirty="0">
                <a:solidFill>
                  <a:srgbClr val="002060"/>
                </a:solidFill>
                <a:effectLst/>
                <a:latin typeface="+mj-lt"/>
              </a:rPr>
              <a:t> religiosa.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9254A6-AB2B-E593-2C46-CDF3AE6F0BF9}"/>
              </a:ext>
            </a:extLst>
          </p:cNvPr>
          <p:cNvSpPr/>
          <p:nvPr/>
        </p:nvSpPr>
        <p:spPr>
          <a:xfrm>
            <a:off x="0" y="6348549"/>
            <a:ext cx="12192000" cy="50945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04038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B0DC0-A6E5-7199-882A-C6ABD902B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9" r="23513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A5F8DA-D90D-0BCA-4288-49D592160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02" r="28959" b="-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66" name="Freeform: Shape 65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Freeform: Shape 67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A89B-7927-2BF5-FA57-0283CF6B2C07}"/>
              </a:ext>
            </a:extLst>
          </p:cNvPr>
          <p:cNvSpPr txBox="1"/>
          <p:nvPr/>
        </p:nvSpPr>
        <p:spPr>
          <a:xfrm>
            <a:off x="643467" y="2275776"/>
            <a:ext cx="2804504" cy="368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800" dirty="0">
                <a:solidFill>
                  <a:srgbClr val="002060"/>
                </a:solidFill>
                <a:effectLst/>
                <a:latin typeface="+mj-lt"/>
              </a:rPr>
              <a:t>Sant'Antonio è ricordato per i suoi miracoli, che lo hanno reso protettore dei poveri, degli affamati e degli oggetti smarriti.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BD6CE-20F3-183B-D33E-EE5E1F15A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164221" y="3164221"/>
            <a:ext cx="6858000" cy="5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7635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41A89B-7927-2BF5-FA57-0283CF6B2C07}"/>
              </a:ext>
            </a:extLst>
          </p:cNvPr>
          <p:cNvSpPr txBox="1"/>
          <p:nvPr/>
        </p:nvSpPr>
        <p:spPr>
          <a:xfrm>
            <a:off x="571500" y="1559714"/>
            <a:ext cx="4597395" cy="42896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La Basilica di Sant'Antonio, l'Abbazia di Santa Giustina e il Duomo rappresentano l'imponenza di Prato della Valle e si trovano tra i millenari portici del centro.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it-IT" sz="2400" dirty="0">
              <a:solidFill>
                <a:srgbClr val="002060"/>
              </a:solidFill>
              <a:effectLst/>
              <a:latin typeface="+mj-lt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effectLst/>
                <a:latin typeface="+mj-lt"/>
              </a:rPr>
              <a:t>La Basilica del Santo non è la cattedrale della città, titolo che spetta al Duomo. Nella Basilica sono custodite le reliquie di Sant'Antonio di Padova e la sua tomba, e ha la dignità di Basilica pontificia</a:t>
            </a:r>
            <a:r>
              <a:rPr lang="it-IT" sz="1600" dirty="0">
                <a:solidFill>
                  <a:srgbClr val="002060"/>
                </a:solidFill>
                <a:effectLst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1EBAFD-B317-BDDD-001D-7973BDBB2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8" r="10634"/>
          <a:stretch/>
        </p:blipFill>
        <p:spPr>
          <a:xfrm>
            <a:off x="5285938" y="0"/>
            <a:ext cx="7032825" cy="4378805"/>
          </a:xfrm>
          <a:prstGeom prst="rect">
            <a:avLst/>
          </a:prstGeom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598155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423C37-E641-DC1E-C915-579DF46EB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5" b="3"/>
          <a:stretch/>
        </p:blipFill>
        <p:spPr>
          <a:xfrm>
            <a:off x="5285938" y="4378817"/>
            <a:ext cx="3524828" cy="2479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73870-0285-67B6-3416-2F133C63C0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90" r="6977" b="-1"/>
          <a:stretch/>
        </p:blipFill>
        <p:spPr>
          <a:xfrm>
            <a:off x="9103121" y="4378818"/>
            <a:ext cx="3524828" cy="2479182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98196" y="0"/>
            <a:ext cx="123362" cy="6858000"/>
            <a:chOff x="12068638" y="0"/>
            <a:chExt cx="123362" cy="6858000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84B6E1-1850-6382-C6A4-1A1F23C5653B}"/>
              </a:ext>
            </a:extLst>
          </p:cNvPr>
          <p:cNvSpPr/>
          <p:nvPr/>
        </p:nvSpPr>
        <p:spPr>
          <a:xfrm>
            <a:off x="330926" y="766354"/>
            <a:ext cx="4920343" cy="296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3C5AAB-B1F9-26A0-951C-C1B985900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84792" y="3164221"/>
            <a:ext cx="6858000" cy="529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6B90B-8EBC-B344-77F0-B78414430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164221" y="3164221"/>
            <a:ext cx="6858000" cy="5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0136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55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495EF-3405-EE47-8E27-4788FC97E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8" b="8743"/>
          <a:stretch/>
        </p:blipFill>
        <p:spPr>
          <a:xfrm>
            <a:off x="4796759" y="10"/>
            <a:ext cx="7924800" cy="3383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CB9842-053B-E4D0-9338-0AC70DEB7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6717"/>
          <a:stretch/>
        </p:blipFill>
        <p:spPr>
          <a:xfrm>
            <a:off x="5180474" y="3474720"/>
            <a:ext cx="7555832" cy="3383280"/>
          </a:xfrm>
          <a:prstGeom prst="rect">
            <a:avLst/>
          </a:pr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558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A89B-7927-2BF5-FA57-0283CF6B2C07}"/>
              </a:ext>
            </a:extLst>
          </p:cNvPr>
          <p:cNvSpPr txBox="1"/>
          <p:nvPr/>
        </p:nvSpPr>
        <p:spPr>
          <a:xfrm>
            <a:off x="998214" y="1364876"/>
            <a:ext cx="3992700" cy="27050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000" kern="1200" dirty="0">
                <a:solidFill>
                  <a:srgbClr val="002060"/>
                </a:solidFill>
                <a:effectLst/>
                <a:latin typeface="+mj-lt"/>
                <a:ea typeface="+mj-ea"/>
                <a:cs typeface="+mj-cs"/>
              </a:rPr>
              <a:t>Padova è città della fede, della cultura e della scienza.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22261-8AD1-4B21-C3E4-88DE0CDDB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164221" y="3164221"/>
            <a:ext cx="6858000" cy="529558"/>
          </a:xfrm>
          <a:prstGeom prst="rect">
            <a:avLst/>
          </a:prstGeom>
        </p:spPr>
      </p:pic>
      <p:pic>
        <p:nvPicPr>
          <p:cNvPr id="11" name="Picture 10" descr="A red circle with text and images on it&#10;&#10;Description automatically generated">
            <a:extLst>
              <a:ext uri="{FF2B5EF4-FFF2-40B4-BE49-F238E27FC236}">
                <a16:creationId xmlns:a16="http://schemas.microsoft.com/office/drawing/2014/main" id="{EB58AF23-CDC0-3631-41FC-1CADF065E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1" y="4830962"/>
            <a:ext cx="4353754" cy="13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0709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2174-AF9F-52CB-53F5-5DB2BA3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25" y="2307772"/>
            <a:ext cx="10517777" cy="2333898"/>
          </a:xfrm>
        </p:spPr>
        <p:txBody>
          <a:bodyPr>
            <a:prstTxWarp prst="textWave1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it-IT" sz="6600" dirty="0">
                <a:blipFill>
                  <a:blip r:embed="rId2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Grazie per l’attenzione!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5BF57-87EC-723C-F528-B5904404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164221" y="3164221"/>
            <a:ext cx="6858000" cy="5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87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217</Words>
  <Application>Microsoft Office PowerPoint</Application>
  <PresentationFormat>Widescreen</PresentationFormat>
  <Paragraphs>23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 Grabar</dc:creator>
  <cp:lastModifiedBy>Leonard Grabar</cp:lastModifiedBy>
  <cp:revision>31</cp:revision>
  <dcterms:created xsi:type="dcterms:W3CDTF">2024-05-30T13:00:53Z</dcterms:created>
  <dcterms:modified xsi:type="dcterms:W3CDTF">2024-06-01T06:48:57Z</dcterms:modified>
</cp:coreProperties>
</file>